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287000" cx="18288000"/>
  <p:notesSz cx="6858000" cy="9144000"/>
  <p:embeddedFontLst>
    <p:embeddedFont>
      <p:font typeface="League Spartan"/>
      <p:regular r:id="rId24"/>
      <p:bold r:id="rId25"/>
    </p:embeddedFont>
    <p:embeddedFont>
      <p:font typeface="Nunito"/>
      <p:regular r:id="rId26"/>
      <p:bold r:id="rId27"/>
      <p:italic r:id="rId28"/>
      <p:boldItalic r:id="rId29"/>
    </p:embeddedFont>
    <p:embeddedFont>
      <p:font typeface="League Gothic"/>
      <p:regular r:id="rId30"/>
    </p:embeddedFont>
    <p:embeddedFont>
      <p:font typeface="Quicksand"/>
      <p:regular r:id="rId31"/>
      <p:bold r:id="rId32"/>
    </p:embeddedFont>
    <p:embeddedFont>
      <p:font typeface="DM Sans"/>
      <p:bold r:id="rId33"/>
      <p:boldItalic r:id="rId34"/>
    </p:embeddedFont>
    <p:embeddedFont>
      <p:font typeface="Poppins ExtraBold"/>
      <p:bold r:id="rId35"/>
      <p:boldItalic r:id="rId36"/>
    </p:embeddedFont>
    <p:embeddedFont>
      <p:font typeface="Open Sans"/>
      <p:bold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39" roundtripDataSignature="AMtx7mgN7Gre9FD3zK0sxA2dRKDwTtja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eagueSpartan-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LeagueSpartan-bold.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icksand-regular.fntdata"/><Relationship Id="rId30" Type="http://schemas.openxmlformats.org/officeDocument/2006/relationships/font" Target="fonts/LeagueGothic-regular.fntdata"/><Relationship Id="rId11" Type="http://schemas.openxmlformats.org/officeDocument/2006/relationships/slide" Target="slides/slide6.xml"/><Relationship Id="rId33" Type="http://schemas.openxmlformats.org/officeDocument/2006/relationships/font" Target="fonts/DMSans-bold.fntdata"/><Relationship Id="rId10" Type="http://schemas.openxmlformats.org/officeDocument/2006/relationships/slide" Target="slides/slide5.xml"/><Relationship Id="rId32" Type="http://schemas.openxmlformats.org/officeDocument/2006/relationships/font" Target="fonts/Quicksand-bold.fntdata"/><Relationship Id="rId13" Type="http://schemas.openxmlformats.org/officeDocument/2006/relationships/slide" Target="slides/slide8.xml"/><Relationship Id="rId35" Type="http://schemas.openxmlformats.org/officeDocument/2006/relationships/font" Target="fonts/PoppinsExtraBold-bold.fntdata"/><Relationship Id="rId12" Type="http://schemas.openxmlformats.org/officeDocument/2006/relationships/slide" Target="slides/slide7.xml"/><Relationship Id="rId34" Type="http://schemas.openxmlformats.org/officeDocument/2006/relationships/font" Target="fonts/DMSans-bold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PoppinsExtraBold-boldItalic.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1792288" y="612775"/>
            <a:ext cx="5486400" cy="4114800"/>
          </a:xfrm>
          <a:prstGeom prst="rect">
            <a:avLst/>
          </a:prstGeom>
          <a:noFill/>
          <a:ln>
            <a:noFill/>
          </a:ln>
        </p:spPr>
      </p:sp>
      <p:sp>
        <p:nvSpPr>
          <p:cNvPr id="64" name="Google Shape;64;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28.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33.png"/><Relationship Id="rId5" Type="http://schemas.openxmlformats.org/officeDocument/2006/relationships/image" Target="../media/image41.png"/><Relationship Id="rId6"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38.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www.firstpost.com/health/at-8-million-india-has-the-worlds-largest-blind-population-nearly-half-of-it-was-preventable-10529251.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1.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5.gif"/><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7.png"/><Relationship Id="rId7" Type="http://schemas.openxmlformats.org/officeDocument/2006/relationships/image" Target="../media/image5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2.jpg"/><Relationship Id="rId6"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9.png"/><Relationship Id="rId4" Type="http://schemas.openxmlformats.org/officeDocument/2006/relationships/image" Target="../media/image36.png"/><Relationship Id="rId9"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EE7"/>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8480472" y="4223790"/>
            <a:ext cx="8547281" cy="4871950"/>
          </a:xfrm>
          <a:prstGeom prst="rect">
            <a:avLst/>
          </a:prstGeom>
          <a:noFill/>
          <a:ln>
            <a:noFill/>
          </a:ln>
        </p:spPr>
      </p:pic>
      <p:sp>
        <p:nvSpPr>
          <p:cNvPr id="85" name="Google Shape;85;p1"/>
          <p:cNvSpPr txBox="1"/>
          <p:nvPr/>
        </p:nvSpPr>
        <p:spPr>
          <a:xfrm>
            <a:off x="831436" y="2478983"/>
            <a:ext cx="16428000" cy="1168800"/>
          </a:xfrm>
          <a:prstGeom prst="rect">
            <a:avLst/>
          </a:prstGeom>
          <a:noFill/>
          <a:ln>
            <a:noFill/>
          </a:ln>
        </p:spPr>
        <p:txBody>
          <a:bodyPr anchorCtr="0" anchor="t" bIns="0" lIns="0" spcFirstLastPara="1" rIns="0" wrap="square" tIns="0">
            <a:spAutoFit/>
          </a:bodyPr>
          <a:lstStyle/>
          <a:p>
            <a:pPr indent="0" lvl="0" marL="0" marR="0" rtl="0" algn="l">
              <a:lnSpc>
                <a:spcPct val="102001"/>
              </a:lnSpc>
              <a:spcBef>
                <a:spcPts val="0"/>
              </a:spcBef>
              <a:spcAft>
                <a:spcPts val="0"/>
              </a:spcAft>
              <a:buNone/>
            </a:pPr>
            <a:r>
              <a:rPr b="1" i="0" lang="en-US" sz="7593" u="none" cap="none" strike="noStrike">
                <a:solidFill>
                  <a:srgbClr val="000000"/>
                </a:solidFill>
                <a:latin typeface="League Spartan"/>
                <a:ea typeface="League Spartan"/>
                <a:cs typeface="League Spartan"/>
                <a:sym typeface="League Spartan"/>
              </a:rPr>
              <a:t>Voice Based Email for the Blind</a:t>
            </a:r>
            <a:endParaRPr b="1"/>
          </a:p>
        </p:txBody>
      </p:sp>
      <p:sp>
        <p:nvSpPr>
          <p:cNvPr id="86" name="Google Shape;86;p1"/>
          <p:cNvSpPr txBox="1"/>
          <p:nvPr/>
        </p:nvSpPr>
        <p:spPr>
          <a:xfrm>
            <a:off x="1028700" y="4914900"/>
            <a:ext cx="7100427" cy="418084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0" i="0" lang="en-US" sz="3399" u="none" cap="none" strike="noStrike">
                <a:solidFill>
                  <a:srgbClr val="000000"/>
                </a:solidFill>
                <a:latin typeface="Arial"/>
                <a:ea typeface="Arial"/>
                <a:cs typeface="Arial"/>
                <a:sym typeface="Arial"/>
              </a:rPr>
              <a:t>Group Members:</a:t>
            </a:r>
            <a:endParaRPr/>
          </a:p>
          <a:p>
            <a:pPr indent="0" lvl="0" marL="0" marR="0" rtl="0" algn="l">
              <a:lnSpc>
                <a:spcPct val="140011"/>
              </a:lnSpc>
              <a:spcBef>
                <a:spcPts val="0"/>
              </a:spcBef>
              <a:spcAft>
                <a:spcPts val="0"/>
              </a:spcAft>
              <a:buNone/>
            </a:pPr>
            <a:r>
              <a:t/>
            </a:r>
            <a:endParaRPr b="0" i="0" sz="3399" u="none" cap="none" strike="noStrike">
              <a:solidFill>
                <a:srgbClr val="000000"/>
              </a:solidFill>
              <a:latin typeface="Arial"/>
              <a:ea typeface="Arial"/>
              <a:cs typeface="Arial"/>
              <a:sym typeface="Arial"/>
            </a:endParaRPr>
          </a:p>
          <a:p>
            <a:pPr indent="0" lvl="0" marL="0" marR="0" rtl="0" algn="l">
              <a:lnSpc>
                <a:spcPct val="140011"/>
              </a:lnSpc>
              <a:spcBef>
                <a:spcPts val="0"/>
              </a:spcBef>
              <a:spcAft>
                <a:spcPts val="0"/>
              </a:spcAft>
              <a:buNone/>
            </a:pPr>
            <a:r>
              <a:rPr b="0" i="0" lang="en-US" sz="3399" u="none" cap="none" strike="noStrike">
                <a:solidFill>
                  <a:srgbClr val="000000"/>
                </a:solidFill>
                <a:latin typeface="Arial"/>
                <a:ea typeface="Arial"/>
                <a:cs typeface="Arial"/>
                <a:sym typeface="Arial"/>
              </a:rPr>
              <a:t>PRAGYA YADAV (MT22116)</a:t>
            </a:r>
            <a:endParaRPr/>
          </a:p>
          <a:p>
            <a:pPr indent="0" lvl="0" marL="0" marR="0" rtl="0" algn="l">
              <a:lnSpc>
                <a:spcPct val="140011"/>
              </a:lnSpc>
              <a:spcBef>
                <a:spcPts val="0"/>
              </a:spcBef>
              <a:spcAft>
                <a:spcPts val="0"/>
              </a:spcAft>
              <a:buNone/>
            </a:pPr>
            <a:r>
              <a:rPr b="0" i="0" lang="en-US" sz="3399" u="none" cap="none" strike="noStrike">
                <a:solidFill>
                  <a:srgbClr val="000000"/>
                </a:solidFill>
                <a:latin typeface="Arial"/>
                <a:ea typeface="Arial"/>
                <a:cs typeface="Arial"/>
                <a:sym typeface="Arial"/>
              </a:rPr>
              <a:t>RAJAT RELKAR (MT22054)</a:t>
            </a:r>
            <a:endParaRPr/>
          </a:p>
          <a:p>
            <a:pPr indent="0" lvl="0" marL="0" marR="0" rtl="0" algn="l">
              <a:lnSpc>
                <a:spcPct val="140011"/>
              </a:lnSpc>
              <a:spcBef>
                <a:spcPts val="0"/>
              </a:spcBef>
              <a:spcAft>
                <a:spcPts val="0"/>
              </a:spcAft>
              <a:buNone/>
            </a:pPr>
            <a:r>
              <a:rPr b="0" i="0" lang="en-US" sz="3399" u="none" cap="none" strike="noStrike">
                <a:solidFill>
                  <a:srgbClr val="000000"/>
                </a:solidFill>
                <a:latin typeface="Arial"/>
                <a:ea typeface="Arial"/>
                <a:cs typeface="Arial"/>
                <a:sym typeface="Arial"/>
              </a:rPr>
              <a:t>VEDANT GODBOLE (MT22088)</a:t>
            </a:r>
            <a:endParaRPr/>
          </a:p>
          <a:p>
            <a:pPr indent="0" lvl="0" marL="0" marR="0" rtl="0" algn="l">
              <a:lnSpc>
                <a:spcPct val="140011"/>
              </a:lnSpc>
              <a:spcBef>
                <a:spcPts val="0"/>
              </a:spcBef>
              <a:spcAft>
                <a:spcPts val="0"/>
              </a:spcAft>
              <a:buNone/>
            </a:pPr>
            <a:r>
              <a:rPr b="0" i="0" lang="en-US" sz="3399" u="none" cap="none" strike="noStrike">
                <a:solidFill>
                  <a:srgbClr val="000000"/>
                </a:solidFill>
                <a:latin typeface="Arial"/>
                <a:ea typeface="Arial"/>
                <a:cs typeface="Arial"/>
                <a:sym typeface="Arial"/>
              </a:rPr>
              <a:t>SAKSHAM SACHWANI (MT22120)</a:t>
            </a:r>
            <a:endParaRPr/>
          </a:p>
          <a:p>
            <a:pPr indent="0" lvl="0" marL="0" marR="0" rtl="0" algn="l">
              <a:lnSpc>
                <a:spcPct val="140011"/>
              </a:lnSpc>
              <a:spcBef>
                <a:spcPts val="0"/>
              </a:spcBef>
              <a:spcAft>
                <a:spcPts val="0"/>
              </a:spcAft>
              <a:buNone/>
            </a:pPr>
            <a:r>
              <a:rPr b="0" i="0" lang="en-US" sz="3399" u="none" cap="none" strike="noStrike">
                <a:solidFill>
                  <a:srgbClr val="000000"/>
                </a:solidFill>
                <a:latin typeface="Arial"/>
                <a:ea typeface="Arial"/>
                <a:cs typeface="Arial"/>
                <a:sym typeface="Arial"/>
              </a:rPr>
              <a:t>SHIVAM PANDEY (MT22123)</a:t>
            </a:r>
            <a:endParaRPr/>
          </a:p>
        </p:txBody>
      </p:sp>
      <p:sp>
        <p:nvSpPr>
          <p:cNvPr id="87" name="Google Shape;87;p1"/>
          <p:cNvSpPr txBox="1"/>
          <p:nvPr/>
        </p:nvSpPr>
        <p:spPr>
          <a:xfrm>
            <a:off x="14045073" y="514350"/>
            <a:ext cx="3214227" cy="51435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0" i="0" lang="en-US" sz="3399" u="none" cap="none" strike="noStrike">
                <a:solidFill>
                  <a:srgbClr val="000000"/>
                </a:solidFill>
                <a:latin typeface="Arial"/>
                <a:ea typeface="Arial"/>
                <a:cs typeface="Arial"/>
                <a:sym typeface="Arial"/>
              </a:rPr>
              <a:t>Group 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10"/>
          <p:cNvPicPr preferRelativeResize="0"/>
          <p:nvPr/>
        </p:nvPicPr>
        <p:blipFill rotWithShape="1">
          <a:blip r:embed="rId3">
            <a:alphaModFix/>
          </a:blip>
          <a:srcRect b="0" l="0" r="0" t="0"/>
          <a:stretch/>
        </p:blipFill>
        <p:spPr>
          <a:xfrm>
            <a:off x="0" y="64898"/>
            <a:ext cx="18288000" cy="101572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DDE4"/>
        </a:solidFill>
      </p:bgPr>
    </p:bg>
    <p:spTree>
      <p:nvGrpSpPr>
        <p:cNvPr id="225" name="Shape 225"/>
        <p:cNvGrpSpPr/>
        <p:nvPr/>
      </p:nvGrpSpPr>
      <p:grpSpPr>
        <a:xfrm>
          <a:off x="0" y="0"/>
          <a:ext cx="0" cy="0"/>
          <a:chOff x="0" y="0"/>
          <a:chExt cx="0" cy="0"/>
        </a:xfrm>
      </p:grpSpPr>
      <p:pic>
        <p:nvPicPr>
          <p:cNvPr id="226" name="Google Shape;226;p11"/>
          <p:cNvPicPr preferRelativeResize="0"/>
          <p:nvPr/>
        </p:nvPicPr>
        <p:blipFill rotWithShape="1">
          <a:blip r:embed="rId3">
            <a:alphaModFix/>
          </a:blip>
          <a:srcRect b="0" l="0" r="0" t="0"/>
          <a:stretch/>
        </p:blipFill>
        <p:spPr>
          <a:xfrm>
            <a:off x="832530" y="965889"/>
            <a:ext cx="15685736" cy="8841051"/>
          </a:xfrm>
          <a:prstGeom prst="rect">
            <a:avLst/>
          </a:prstGeom>
          <a:noFill/>
          <a:ln>
            <a:noFill/>
          </a:ln>
        </p:spPr>
      </p:pic>
      <p:sp>
        <p:nvSpPr>
          <p:cNvPr id="227" name="Google Shape;227;p11"/>
          <p:cNvSpPr txBox="1"/>
          <p:nvPr/>
        </p:nvSpPr>
        <p:spPr>
          <a:xfrm>
            <a:off x="0" y="590604"/>
            <a:ext cx="18631026" cy="85534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00" u="none" cap="none" strike="noStrike">
                <a:solidFill>
                  <a:srgbClr val="466632"/>
                </a:solidFill>
                <a:latin typeface="League Gothic"/>
                <a:ea typeface="League Gothic"/>
                <a:cs typeface="League Gothic"/>
                <a:sym typeface="League Gothic"/>
              </a:rPr>
              <a:t>IR in Action: How Our Project Uses Information Retrieval"</a:t>
            </a:r>
            <a:endParaRPr/>
          </a:p>
        </p:txBody>
      </p:sp>
      <p:sp>
        <p:nvSpPr>
          <p:cNvPr id="228" name="Google Shape;228;p11"/>
          <p:cNvSpPr txBox="1"/>
          <p:nvPr/>
        </p:nvSpPr>
        <p:spPr>
          <a:xfrm>
            <a:off x="1577126" y="2674534"/>
            <a:ext cx="14547809" cy="4462977"/>
          </a:xfrm>
          <a:prstGeom prst="rect">
            <a:avLst/>
          </a:prstGeom>
          <a:noFill/>
          <a:ln>
            <a:noFill/>
          </a:ln>
        </p:spPr>
        <p:txBody>
          <a:bodyPr anchorCtr="0" anchor="t" bIns="0" lIns="0" spcFirstLastPara="1" rIns="0" wrap="square" tIns="0">
            <a:spAutoFit/>
          </a:bodyPr>
          <a:lstStyle/>
          <a:p>
            <a:pPr indent="0" lvl="0" marL="0" marR="0" rtl="0" algn="ctr">
              <a:lnSpc>
                <a:spcPct val="21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02222" lvl="1" marL="604446" marR="0" rtl="0" algn="ctr">
              <a:lnSpc>
                <a:spcPct val="140014"/>
              </a:lnSpc>
              <a:spcBef>
                <a:spcPts val="0"/>
              </a:spcBef>
              <a:spcAft>
                <a:spcPts val="0"/>
              </a:spcAft>
              <a:buClr>
                <a:srgbClr val="000000"/>
              </a:buClr>
              <a:buSzPts val="2799"/>
              <a:buFont typeface="Arial"/>
              <a:buChar char="•"/>
            </a:pPr>
            <a:r>
              <a:rPr b="0" i="0" lang="en-US" sz="2799" u="none" cap="none" strike="noStrike">
                <a:solidFill>
                  <a:srgbClr val="000000"/>
                </a:solidFill>
                <a:latin typeface="Arial"/>
                <a:ea typeface="Arial"/>
                <a:cs typeface="Arial"/>
                <a:sym typeface="Arial"/>
              </a:rPr>
              <a:t>IR is used for both searching and spam filtering capabilities, enhancing the system's overall usefulness and accessibility.</a:t>
            </a:r>
            <a:endParaRPr/>
          </a:p>
          <a:p>
            <a:pPr indent="0" lvl="0" marL="0" marR="0" rtl="0" algn="ctr">
              <a:lnSpc>
                <a:spcPct val="140014"/>
              </a:lnSpc>
              <a:spcBef>
                <a:spcPts val="0"/>
              </a:spcBef>
              <a:spcAft>
                <a:spcPts val="0"/>
              </a:spcAft>
              <a:buNone/>
            </a:pPr>
            <a:r>
              <a:t/>
            </a:r>
            <a:endParaRPr b="0" i="0" sz="2799" u="none" cap="none" strike="noStrike">
              <a:solidFill>
                <a:srgbClr val="000000"/>
              </a:solidFill>
              <a:latin typeface="Arial"/>
              <a:ea typeface="Arial"/>
              <a:cs typeface="Arial"/>
              <a:sym typeface="Arial"/>
            </a:endParaRPr>
          </a:p>
          <a:p>
            <a:pPr indent="-302222" lvl="1" marL="604446" marR="0" rtl="0" algn="ctr">
              <a:lnSpc>
                <a:spcPct val="140014"/>
              </a:lnSpc>
              <a:spcBef>
                <a:spcPts val="0"/>
              </a:spcBef>
              <a:spcAft>
                <a:spcPts val="0"/>
              </a:spcAft>
              <a:buClr>
                <a:srgbClr val="000000"/>
              </a:buClr>
              <a:buSzPts val="2799"/>
              <a:buFont typeface="Arial"/>
              <a:buChar char="•"/>
            </a:pPr>
            <a:r>
              <a:rPr b="0" i="0" lang="en-US" sz="2799" u="none" cap="none" strike="noStrike">
                <a:solidFill>
                  <a:srgbClr val="000000"/>
                </a:solidFill>
                <a:latin typeface="Arial"/>
                <a:ea typeface="Arial"/>
                <a:cs typeface="Arial"/>
                <a:sym typeface="Arial"/>
              </a:rPr>
              <a:t>IR in voice-based email systems is utilized for spam filtering through machine learning algorithms that analyze incoming email messages' content and metadata to identify spam patterns, followed by appropriate action based on user preferences.</a:t>
            </a:r>
            <a:endParaRPr/>
          </a:p>
          <a:p>
            <a:pPr indent="0" lvl="0" marL="0" marR="0" rtl="0" algn="ctr">
              <a:lnSpc>
                <a:spcPct val="140014"/>
              </a:lnSpc>
              <a:spcBef>
                <a:spcPts val="0"/>
              </a:spcBef>
              <a:spcAft>
                <a:spcPts val="0"/>
              </a:spcAft>
              <a:buNone/>
            </a:pPr>
            <a:r>
              <a:t/>
            </a:r>
            <a:endParaRPr b="0" i="0" sz="2799"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DDE4"/>
        </a:solidFill>
      </p:bgPr>
    </p:bg>
    <p:spTree>
      <p:nvGrpSpPr>
        <p:cNvPr id="232" name="Shape 232"/>
        <p:cNvGrpSpPr/>
        <p:nvPr/>
      </p:nvGrpSpPr>
      <p:grpSpPr>
        <a:xfrm>
          <a:off x="0" y="0"/>
          <a:ext cx="0" cy="0"/>
          <a:chOff x="0" y="0"/>
          <a:chExt cx="0" cy="0"/>
        </a:xfrm>
      </p:grpSpPr>
      <p:sp>
        <p:nvSpPr>
          <p:cNvPr id="233" name="Google Shape;233;p12"/>
          <p:cNvSpPr txBox="1"/>
          <p:nvPr/>
        </p:nvSpPr>
        <p:spPr>
          <a:xfrm>
            <a:off x="0" y="590604"/>
            <a:ext cx="18631026" cy="85534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00" u="none" cap="none" strike="noStrike">
                <a:solidFill>
                  <a:srgbClr val="466632"/>
                </a:solidFill>
                <a:latin typeface="League Gothic"/>
                <a:ea typeface="League Gothic"/>
                <a:cs typeface="League Gothic"/>
                <a:sym typeface="League Gothic"/>
              </a:rPr>
              <a:t>IR in Action: How Our Project Uses Information Retrieval"</a:t>
            </a:r>
            <a:endParaRPr/>
          </a:p>
        </p:txBody>
      </p:sp>
      <p:pic>
        <p:nvPicPr>
          <p:cNvPr id="234" name="Google Shape;234;p12"/>
          <p:cNvPicPr preferRelativeResize="0"/>
          <p:nvPr/>
        </p:nvPicPr>
        <p:blipFill rotWithShape="1">
          <a:blip r:embed="rId3">
            <a:alphaModFix/>
          </a:blip>
          <a:srcRect b="0" l="0" r="0" t="0"/>
          <a:stretch/>
        </p:blipFill>
        <p:spPr>
          <a:xfrm>
            <a:off x="832530" y="1042089"/>
            <a:ext cx="15685736" cy="8841051"/>
          </a:xfrm>
          <a:prstGeom prst="rect">
            <a:avLst/>
          </a:prstGeom>
          <a:noFill/>
          <a:ln>
            <a:noFill/>
          </a:ln>
        </p:spPr>
      </p:pic>
      <p:sp>
        <p:nvSpPr>
          <p:cNvPr id="235" name="Google Shape;235;p12"/>
          <p:cNvSpPr txBox="1"/>
          <p:nvPr/>
        </p:nvSpPr>
        <p:spPr>
          <a:xfrm>
            <a:off x="1608256" y="2505075"/>
            <a:ext cx="14096100" cy="5607300"/>
          </a:xfrm>
          <a:prstGeom prst="rect">
            <a:avLst/>
          </a:prstGeom>
          <a:noFill/>
          <a:ln>
            <a:noFill/>
          </a:ln>
        </p:spPr>
        <p:txBody>
          <a:bodyPr anchorCtr="0" anchor="t" bIns="0" lIns="0" spcFirstLastPara="1" rIns="0" wrap="square" tIns="0">
            <a:spAutoFit/>
          </a:bodyPr>
          <a:lstStyle/>
          <a:p>
            <a:pPr indent="0" lvl="0" marL="0" marR="0" rtl="0" algn="ctr">
              <a:lnSpc>
                <a:spcPct val="233277"/>
              </a:lnSpc>
              <a:spcBef>
                <a:spcPts val="0"/>
              </a:spcBef>
              <a:spcAft>
                <a:spcPts val="0"/>
              </a:spcAft>
              <a:buNone/>
            </a:pPr>
            <a:r>
              <a:t/>
            </a:r>
            <a:endParaRPr b="0" i="0" sz="1500" u="none" cap="none" strike="noStrike">
              <a:solidFill>
                <a:schemeClr val="dk1"/>
              </a:solidFill>
              <a:latin typeface="Calibri"/>
              <a:ea typeface="Calibri"/>
              <a:cs typeface="Calibri"/>
              <a:sym typeface="Calibri"/>
            </a:endParaRPr>
          </a:p>
          <a:p>
            <a:pPr indent="-304798" lvl="1" marL="647698" marR="0" rtl="0" algn="l">
              <a:lnSpc>
                <a:spcPct val="140013"/>
              </a:lnSpc>
              <a:spcBef>
                <a:spcPts val="0"/>
              </a:spcBef>
              <a:spcAft>
                <a:spcPts val="0"/>
              </a:spcAft>
              <a:buClr>
                <a:srgbClr val="000000"/>
              </a:buClr>
              <a:buSzPts val="2699"/>
              <a:buFont typeface="Arial"/>
              <a:buChar char="•"/>
            </a:pPr>
            <a:r>
              <a:rPr b="1" i="0" lang="en-US" sz="2699" u="none" cap="none" strike="noStrike">
                <a:solidFill>
                  <a:srgbClr val="000000"/>
                </a:solidFill>
                <a:latin typeface="Quicksand"/>
                <a:ea typeface="Quicksand"/>
                <a:cs typeface="Quicksand"/>
                <a:sym typeface="Quicksand"/>
              </a:rPr>
              <a:t>IR Systems can support multilingual languages through language identification and query expansion techniques. Language identification can be achieved through machine learning algorithms, or dictionary-based approaches. Query expansion can help retrieve more relevant results and overcome language barriers in IR.</a:t>
            </a:r>
            <a:endParaRPr sz="1100"/>
          </a:p>
          <a:p>
            <a:pPr indent="0" lvl="0" marL="0" marR="0" rtl="0" algn="l">
              <a:lnSpc>
                <a:spcPct val="140013"/>
              </a:lnSpc>
              <a:spcBef>
                <a:spcPts val="0"/>
              </a:spcBef>
              <a:spcAft>
                <a:spcPts val="0"/>
              </a:spcAft>
              <a:buNone/>
            </a:pPr>
            <a:r>
              <a:t/>
            </a:r>
            <a:endParaRPr b="1" i="0" sz="2699" u="none" cap="none" strike="noStrike">
              <a:solidFill>
                <a:srgbClr val="000000"/>
              </a:solidFill>
              <a:latin typeface="Quicksand"/>
              <a:ea typeface="Quicksand"/>
              <a:cs typeface="Quicksand"/>
              <a:sym typeface="Quicksand"/>
            </a:endParaRPr>
          </a:p>
          <a:p>
            <a:pPr indent="-304798" lvl="1" marL="647698" marR="0" rtl="0" algn="l">
              <a:lnSpc>
                <a:spcPct val="140013"/>
              </a:lnSpc>
              <a:spcBef>
                <a:spcPts val="0"/>
              </a:spcBef>
              <a:spcAft>
                <a:spcPts val="0"/>
              </a:spcAft>
              <a:buClr>
                <a:srgbClr val="000000"/>
              </a:buClr>
              <a:buSzPts val="2699"/>
              <a:buFont typeface="Arial"/>
              <a:buChar char="•"/>
            </a:pPr>
            <a:r>
              <a:rPr b="1" i="0" lang="en-US" sz="2699" u="none" cap="none" strike="noStrike">
                <a:solidFill>
                  <a:srgbClr val="000000"/>
                </a:solidFill>
                <a:latin typeface="Quicksand"/>
                <a:ea typeface="Quicksand"/>
                <a:cs typeface="Quicksand"/>
                <a:sym typeface="Quicksand"/>
              </a:rPr>
              <a:t>IR can be utilized to offer personalized email recommendations based on the user's past behavior, such as opened or responded emails, to enhance the voice-based email experience for the blind.</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1E1"/>
        </a:solidFill>
      </p:bgPr>
    </p:bg>
    <p:spTree>
      <p:nvGrpSpPr>
        <p:cNvPr id="239" name="Shape 239"/>
        <p:cNvGrpSpPr/>
        <p:nvPr/>
      </p:nvGrpSpPr>
      <p:grpSpPr>
        <a:xfrm>
          <a:off x="0" y="0"/>
          <a:ext cx="0" cy="0"/>
          <a:chOff x="0" y="0"/>
          <a:chExt cx="0" cy="0"/>
        </a:xfrm>
      </p:grpSpPr>
      <p:pic>
        <p:nvPicPr>
          <p:cNvPr id="240" name="Google Shape;240;p13"/>
          <p:cNvPicPr preferRelativeResize="0"/>
          <p:nvPr/>
        </p:nvPicPr>
        <p:blipFill rotWithShape="1">
          <a:blip r:embed="rId3">
            <a:alphaModFix/>
          </a:blip>
          <a:srcRect b="0" l="0" r="0" t="0"/>
          <a:stretch/>
        </p:blipFill>
        <p:spPr>
          <a:xfrm>
            <a:off x="2801739" y="693157"/>
            <a:ext cx="7315200" cy="2176488"/>
          </a:xfrm>
          <a:prstGeom prst="rect">
            <a:avLst/>
          </a:prstGeom>
          <a:noFill/>
          <a:ln>
            <a:noFill/>
          </a:ln>
        </p:spPr>
      </p:pic>
      <p:pic>
        <p:nvPicPr>
          <p:cNvPr id="241" name="Google Shape;241;p13"/>
          <p:cNvPicPr preferRelativeResize="0"/>
          <p:nvPr/>
        </p:nvPicPr>
        <p:blipFill rotWithShape="1">
          <a:blip r:embed="rId4">
            <a:alphaModFix/>
          </a:blip>
          <a:srcRect b="0" l="0" r="0" t="0"/>
          <a:stretch/>
        </p:blipFill>
        <p:spPr>
          <a:xfrm>
            <a:off x="1028700" y="0"/>
            <a:ext cx="14888234" cy="11166175"/>
          </a:xfrm>
          <a:prstGeom prst="rect">
            <a:avLst/>
          </a:prstGeom>
          <a:noFill/>
          <a:ln>
            <a:noFill/>
          </a:ln>
        </p:spPr>
      </p:pic>
      <p:pic>
        <p:nvPicPr>
          <p:cNvPr id="242" name="Google Shape;242;p13"/>
          <p:cNvPicPr preferRelativeResize="0"/>
          <p:nvPr/>
        </p:nvPicPr>
        <p:blipFill rotWithShape="1">
          <a:blip r:embed="rId5">
            <a:alphaModFix/>
          </a:blip>
          <a:srcRect b="0" l="0" r="0" t="0"/>
          <a:stretch/>
        </p:blipFill>
        <p:spPr>
          <a:xfrm>
            <a:off x="4974254" y="693157"/>
            <a:ext cx="5935510" cy="1765990"/>
          </a:xfrm>
          <a:prstGeom prst="rect">
            <a:avLst/>
          </a:prstGeom>
          <a:noFill/>
          <a:ln>
            <a:noFill/>
          </a:ln>
        </p:spPr>
      </p:pic>
      <p:sp>
        <p:nvSpPr>
          <p:cNvPr id="243" name="Google Shape;243;p13"/>
          <p:cNvSpPr txBox="1"/>
          <p:nvPr/>
        </p:nvSpPr>
        <p:spPr>
          <a:xfrm>
            <a:off x="4494148" y="975124"/>
            <a:ext cx="6895722" cy="1078230"/>
          </a:xfrm>
          <a:prstGeom prst="rect">
            <a:avLst/>
          </a:prstGeom>
          <a:noFill/>
          <a:ln>
            <a:noFill/>
          </a:ln>
        </p:spPr>
        <p:txBody>
          <a:bodyPr anchorCtr="0" anchor="t" bIns="0" lIns="0" spcFirstLastPara="1" rIns="0" wrap="square" tIns="0">
            <a:spAutoFit/>
          </a:bodyPr>
          <a:lstStyle/>
          <a:p>
            <a:pPr indent="0" lvl="0" marL="0" marR="0" rtl="0" algn="ctr">
              <a:lnSpc>
                <a:spcPct val="139984"/>
              </a:lnSpc>
              <a:spcBef>
                <a:spcPts val="0"/>
              </a:spcBef>
              <a:spcAft>
                <a:spcPts val="0"/>
              </a:spcAft>
              <a:buNone/>
            </a:pPr>
            <a:r>
              <a:rPr b="0" i="0" lang="en-US" sz="6300" u="none" cap="none" strike="noStrike">
                <a:solidFill>
                  <a:srgbClr val="545454"/>
                </a:solidFill>
                <a:latin typeface="League Spartan"/>
                <a:ea typeface="League Spartan"/>
                <a:cs typeface="League Spartan"/>
                <a:sym typeface="League Spartan"/>
              </a:rPr>
              <a:t>NOVELTY</a:t>
            </a:r>
            <a:endParaRPr/>
          </a:p>
        </p:txBody>
      </p:sp>
      <p:sp>
        <p:nvSpPr>
          <p:cNvPr id="244" name="Google Shape;244;p13"/>
          <p:cNvSpPr txBox="1"/>
          <p:nvPr/>
        </p:nvSpPr>
        <p:spPr>
          <a:xfrm>
            <a:off x="2416927" y="2799207"/>
            <a:ext cx="12646701" cy="6148070"/>
          </a:xfrm>
          <a:prstGeom prst="rect">
            <a:avLst/>
          </a:prstGeom>
          <a:noFill/>
          <a:ln>
            <a:noFill/>
          </a:ln>
        </p:spPr>
        <p:txBody>
          <a:bodyPr anchorCtr="0" anchor="t" bIns="0" lIns="0" spcFirstLastPara="1" rIns="0" wrap="square" tIns="0">
            <a:spAutoFit/>
          </a:bodyPr>
          <a:lstStyle/>
          <a:p>
            <a:pPr indent="0" lvl="0" marL="0" marR="0" rtl="0" algn="ctr">
              <a:lnSpc>
                <a:spcPct val="24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45439" lvl="1" marL="690881" marR="0" rtl="0" algn="l">
              <a:lnSpc>
                <a:spcPct val="140000"/>
              </a:lnSpc>
              <a:spcBef>
                <a:spcPts val="0"/>
              </a:spcBef>
              <a:spcAft>
                <a:spcPts val="0"/>
              </a:spcAft>
              <a:buClr>
                <a:srgbClr val="000000"/>
              </a:buClr>
              <a:buSzPts val="3200"/>
              <a:buFont typeface="Arial"/>
              <a:buChar char="•"/>
            </a:pPr>
            <a:r>
              <a:rPr b="1" i="0" lang="en-US" sz="3200" u="sng" cap="none" strike="noStrike">
                <a:solidFill>
                  <a:srgbClr val="000000"/>
                </a:solidFill>
                <a:latin typeface="Quicksand"/>
                <a:ea typeface="Quicksand"/>
                <a:cs typeface="Quicksand"/>
                <a:sym typeface="Quicksand"/>
              </a:rPr>
              <a:t>NLP technology</a:t>
            </a:r>
            <a:r>
              <a:rPr b="1" i="0" lang="en-US" sz="3200" u="none" cap="none" strike="noStrike">
                <a:solidFill>
                  <a:srgbClr val="000000"/>
                </a:solidFill>
                <a:latin typeface="Quicksand"/>
                <a:ea typeface="Quicksand"/>
                <a:cs typeface="Quicksand"/>
                <a:sym typeface="Quicksand"/>
              </a:rPr>
              <a:t> can be used to understand the user's intent and retrieve or compose emails through speech-to-text conversion algorithms.</a:t>
            </a:r>
            <a:endParaRPr/>
          </a:p>
          <a:p>
            <a:pPr indent="0" lvl="0" marL="0" marR="0" rtl="0" algn="l">
              <a:lnSpc>
                <a:spcPct val="140000"/>
              </a:lnSpc>
              <a:spcBef>
                <a:spcPts val="0"/>
              </a:spcBef>
              <a:spcAft>
                <a:spcPts val="0"/>
              </a:spcAft>
              <a:buNone/>
            </a:pPr>
            <a:r>
              <a:t/>
            </a:r>
            <a:endParaRPr b="1" i="0" sz="3200" u="none" cap="none" strike="noStrike">
              <a:solidFill>
                <a:srgbClr val="000000"/>
              </a:solidFill>
              <a:latin typeface="Quicksand"/>
              <a:ea typeface="Quicksand"/>
              <a:cs typeface="Quicksand"/>
              <a:sym typeface="Quicksand"/>
            </a:endParaRPr>
          </a:p>
          <a:p>
            <a:pPr indent="-345439" lvl="1" marL="690881" marR="0" rtl="0" algn="l">
              <a:lnSpc>
                <a:spcPct val="140000"/>
              </a:lnSpc>
              <a:spcBef>
                <a:spcPts val="0"/>
              </a:spcBef>
              <a:spcAft>
                <a:spcPts val="0"/>
              </a:spcAft>
              <a:buClr>
                <a:srgbClr val="000000"/>
              </a:buClr>
              <a:buSzPts val="3200"/>
              <a:buFont typeface="Arial"/>
              <a:buChar char="•"/>
            </a:pPr>
            <a:r>
              <a:rPr b="1" i="0" lang="en-US" sz="3200" u="sng" cap="none" strike="noStrike">
                <a:solidFill>
                  <a:srgbClr val="000000"/>
                </a:solidFill>
                <a:latin typeface="Quicksand"/>
                <a:ea typeface="Quicksand"/>
                <a:cs typeface="Quicksand"/>
                <a:sym typeface="Quicksand"/>
              </a:rPr>
              <a:t>Personalized voice commands</a:t>
            </a:r>
            <a:r>
              <a:rPr b="1" i="0" lang="en-US" sz="3200" u="none" cap="none" strike="noStrike">
                <a:solidFill>
                  <a:srgbClr val="000000"/>
                </a:solidFill>
                <a:latin typeface="Quicksand"/>
                <a:ea typeface="Quicksand"/>
                <a:cs typeface="Quicksand"/>
                <a:sym typeface="Quicksand"/>
              </a:rPr>
              <a:t> can be used in a voice-based email system for blind users to create customized commands for performing different tasks within the email application, making the interaction more intuitive and tailored to their specific needs and preferences.</a:t>
            </a:r>
            <a:endParaRPr/>
          </a:p>
          <a:p>
            <a:pPr indent="0" lvl="0" marL="0" marR="0" rtl="0" algn="ctr">
              <a:lnSpc>
                <a:spcPct val="140000"/>
              </a:lnSpc>
              <a:spcBef>
                <a:spcPts val="0"/>
              </a:spcBef>
              <a:spcAft>
                <a:spcPts val="0"/>
              </a:spcAft>
              <a:buNone/>
            </a:pPr>
            <a:r>
              <a:t/>
            </a:r>
            <a:endParaRPr b="1" i="0" sz="3200" u="none" cap="none" strike="noStrike">
              <a:solidFill>
                <a:srgbClr val="000000"/>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1E1"/>
        </a:solidFill>
      </p:bgPr>
    </p:bg>
    <p:spTree>
      <p:nvGrpSpPr>
        <p:cNvPr id="248" name="Shape 248"/>
        <p:cNvGrpSpPr/>
        <p:nvPr/>
      </p:nvGrpSpPr>
      <p:grpSpPr>
        <a:xfrm>
          <a:off x="0" y="0"/>
          <a:ext cx="0" cy="0"/>
          <a:chOff x="0" y="0"/>
          <a:chExt cx="0" cy="0"/>
        </a:xfrm>
      </p:grpSpPr>
      <p:pic>
        <p:nvPicPr>
          <p:cNvPr id="249" name="Google Shape;249;p14"/>
          <p:cNvPicPr preferRelativeResize="0"/>
          <p:nvPr/>
        </p:nvPicPr>
        <p:blipFill rotWithShape="1">
          <a:blip r:embed="rId3">
            <a:alphaModFix/>
          </a:blip>
          <a:srcRect b="0" l="0" r="0" t="0"/>
          <a:stretch/>
        </p:blipFill>
        <p:spPr>
          <a:xfrm>
            <a:off x="1028700" y="0"/>
            <a:ext cx="14888234" cy="11166175"/>
          </a:xfrm>
          <a:prstGeom prst="rect">
            <a:avLst/>
          </a:prstGeom>
          <a:noFill/>
          <a:ln>
            <a:noFill/>
          </a:ln>
        </p:spPr>
      </p:pic>
      <p:pic>
        <p:nvPicPr>
          <p:cNvPr id="250" name="Google Shape;250;p14"/>
          <p:cNvPicPr preferRelativeResize="0"/>
          <p:nvPr/>
        </p:nvPicPr>
        <p:blipFill rotWithShape="1">
          <a:blip r:embed="rId4">
            <a:alphaModFix/>
          </a:blip>
          <a:srcRect b="0" l="0" r="0" t="0"/>
          <a:stretch/>
        </p:blipFill>
        <p:spPr>
          <a:xfrm>
            <a:off x="4974254" y="693157"/>
            <a:ext cx="5935510" cy="1765990"/>
          </a:xfrm>
          <a:prstGeom prst="rect">
            <a:avLst/>
          </a:prstGeom>
          <a:noFill/>
          <a:ln>
            <a:noFill/>
          </a:ln>
        </p:spPr>
      </p:pic>
      <p:sp>
        <p:nvSpPr>
          <p:cNvPr id="251" name="Google Shape;251;p14"/>
          <p:cNvSpPr txBox="1"/>
          <p:nvPr/>
        </p:nvSpPr>
        <p:spPr>
          <a:xfrm>
            <a:off x="4494148" y="975124"/>
            <a:ext cx="6895722" cy="1078230"/>
          </a:xfrm>
          <a:prstGeom prst="rect">
            <a:avLst/>
          </a:prstGeom>
          <a:noFill/>
          <a:ln>
            <a:noFill/>
          </a:ln>
        </p:spPr>
        <p:txBody>
          <a:bodyPr anchorCtr="0" anchor="t" bIns="0" lIns="0" spcFirstLastPara="1" rIns="0" wrap="square" tIns="0">
            <a:spAutoFit/>
          </a:bodyPr>
          <a:lstStyle/>
          <a:p>
            <a:pPr indent="0" lvl="0" marL="0" marR="0" rtl="0" algn="ctr">
              <a:lnSpc>
                <a:spcPct val="139984"/>
              </a:lnSpc>
              <a:spcBef>
                <a:spcPts val="0"/>
              </a:spcBef>
              <a:spcAft>
                <a:spcPts val="0"/>
              </a:spcAft>
              <a:buNone/>
            </a:pPr>
            <a:r>
              <a:rPr b="0" i="0" lang="en-US" sz="6300" u="none" cap="none" strike="noStrike">
                <a:solidFill>
                  <a:srgbClr val="545454"/>
                </a:solidFill>
                <a:latin typeface="League Spartan"/>
                <a:ea typeface="League Spartan"/>
                <a:cs typeface="League Spartan"/>
                <a:sym typeface="League Spartan"/>
              </a:rPr>
              <a:t>NOVELTY</a:t>
            </a:r>
            <a:endParaRPr/>
          </a:p>
        </p:txBody>
      </p:sp>
      <p:sp>
        <p:nvSpPr>
          <p:cNvPr id="252" name="Google Shape;252;p14"/>
          <p:cNvSpPr txBox="1"/>
          <p:nvPr/>
        </p:nvSpPr>
        <p:spPr>
          <a:xfrm>
            <a:off x="1724478" y="2982392"/>
            <a:ext cx="13827000" cy="6482100"/>
          </a:xfrm>
          <a:prstGeom prst="rect">
            <a:avLst/>
          </a:prstGeom>
          <a:noFill/>
          <a:ln>
            <a:noFill/>
          </a:ln>
        </p:spPr>
        <p:txBody>
          <a:bodyPr anchorCtr="0" anchor="t" bIns="0" lIns="0" spcFirstLastPara="1" rIns="0" wrap="square" tIns="0">
            <a:spAutoFit/>
          </a:bodyPr>
          <a:lstStyle/>
          <a:p>
            <a:pPr indent="-338767" lvl="1" marL="690235" marR="0" rtl="0" algn="l">
              <a:lnSpc>
                <a:spcPct val="139974"/>
              </a:lnSpc>
              <a:spcBef>
                <a:spcPts val="0"/>
              </a:spcBef>
              <a:spcAft>
                <a:spcPts val="0"/>
              </a:spcAft>
              <a:buClr>
                <a:srgbClr val="000000"/>
              </a:buClr>
              <a:buSzPts val="3097"/>
              <a:buFont typeface="Arial"/>
              <a:buChar char="•"/>
            </a:pPr>
            <a:r>
              <a:rPr b="1" i="0" lang="en-US" sz="3097" u="sng" cap="none" strike="noStrike">
                <a:solidFill>
                  <a:srgbClr val="000000"/>
                </a:solidFill>
                <a:latin typeface="Quicksand"/>
                <a:ea typeface="Quicksand"/>
                <a:cs typeface="Quicksand"/>
                <a:sym typeface="Quicksand"/>
              </a:rPr>
              <a:t>Intelligent inbox organization</a:t>
            </a:r>
            <a:r>
              <a:rPr b="1" i="0" lang="en-US" sz="3097" u="none" cap="none" strike="noStrike">
                <a:solidFill>
                  <a:srgbClr val="000000"/>
                </a:solidFill>
                <a:latin typeface="Quicksand"/>
                <a:ea typeface="Quicksand"/>
                <a:cs typeface="Quicksand"/>
                <a:sym typeface="Quicksand"/>
              </a:rPr>
              <a:t> uses Machine learning algorithms, such as decision trees or neural networks, to automatically categorize and prioritize emails based on a blind user's past email interactions and preferences, making it easier for them to navigate and manage their email without the need for manual sorting.</a:t>
            </a:r>
            <a:endParaRPr sz="1300"/>
          </a:p>
          <a:p>
            <a:pPr indent="0" lvl="0" marL="0" marR="0" rtl="0" algn="l">
              <a:lnSpc>
                <a:spcPct val="139974"/>
              </a:lnSpc>
              <a:spcBef>
                <a:spcPts val="0"/>
              </a:spcBef>
              <a:spcAft>
                <a:spcPts val="0"/>
              </a:spcAft>
              <a:buNone/>
            </a:pPr>
            <a:r>
              <a:t/>
            </a:r>
            <a:endParaRPr b="1" i="0" sz="3097" u="none" cap="none" strike="noStrike">
              <a:solidFill>
                <a:srgbClr val="000000"/>
              </a:solidFill>
              <a:latin typeface="Quicksand"/>
              <a:ea typeface="Quicksand"/>
              <a:cs typeface="Quicksand"/>
              <a:sym typeface="Quicksand"/>
            </a:endParaRPr>
          </a:p>
          <a:p>
            <a:pPr indent="-338767" lvl="1" marL="690235" marR="0" rtl="0" algn="l">
              <a:lnSpc>
                <a:spcPct val="139974"/>
              </a:lnSpc>
              <a:spcBef>
                <a:spcPts val="0"/>
              </a:spcBef>
              <a:spcAft>
                <a:spcPts val="0"/>
              </a:spcAft>
              <a:buClr>
                <a:srgbClr val="000000"/>
              </a:buClr>
              <a:buSzPts val="3097"/>
              <a:buFont typeface="Arial"/>
              <a:buChar char="•"/>
            </a:pPr>
            <a:r>
              <a:rPr b="1" i="0" lang="en-US" sz="3097" u="sng" cap="none" strike="noStrike">
                <a:solidFill>
                  <a:srgbClr val="000000"/>
                </a:solidFill>
                <a:latin typeface="Quicksand"/>
                <a:ea typeface="Quicksand"/>
                <a:cs typeface="Quicksand"/>
                <a:sym typeface="Quicksand"/>
              </a:rPr>
              <a:t>Multilingual language support</a:t>
            </a:r>
            <a:r>
              <a:rPr b="1" i="0" lang="en-US" sz="3097" u="none" cap="none" strike="noStrike">
                <a:solidFill>
                  <a:srgbClr val="000000"/>
                </a:solidFill>
                <a:latin typeface="Quicksand"/>
                <a:ea typeface="Quicksand"/>
                <a:cs typeface="Quicksand"/>
                <a:sym typeface="Quicksand"/>
              </a:rPr>
              <a:t> in a voice-based email system enables the system to recognize and respond to multiple languages, allowing users who speak a language other than the default language to manage their email, and improving accessibility and usability.</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68B2"/>
            </a:gs>
            <a:gs pos="100000">
              <a:srgbClr val="162B46"/>
            </a:gs>
          </a:gsLst>
          <a:path path="circle">
            <a:fillToRect b="50%" l="50%" r="50%" t="50%"/>
          </a:path>
          <a:tileRect/>
        </a:gradFill>
      </p:bgPr>
    </p:bg>
    <p:spTree>
      <p:nvGrpSpPr>
        <p:cNvPr id="256" name="Shape 256"/>
        <p:cNvGrpSpPr/>
        <p:nvPr/>
      </p:nvGrpSpPr>
      <p:grpSpPr>
        <a:xfrm>
          <a:off x="0" y="0"/>
          <a:ext cx="0" cy="0"/>
          <a:chOff x="0" y="0"/>
          <a:chExt cx="0" cy="0"/>
        </a:xfrm>
      </p:grpSpPr>
      <p:sp>
        <p:nvSpPr>
          <p:cNvPr id="257" name="Google Shape;257;p15"/>
          <p:cNvSpPr/>
          <p:nvPr/>
        </p:nvSpPr>
        <p:spPr>
          <a:xfrm rot="10800000">
            <a:off x="17084797" y="0"/>
            <a:ext cx="1212728" cy="1210788"/>
          </a:xfrm>
          <a:custGeom>
            <a:rect b="b" l="l" r="r" t="t"/>
            <a:pathLst>
              <a:path extrusionOk="0" h="6339840" w="6350000">
                <a:moveTo>
                  <a:pt x="6350000" y="6339840"/>
                </a:moveTo>
                <a:lnTo>
                  <a:pt x="0" y="6339840"/>
                </a:lnTo>
                <a:lnTo>
                  <a:pt x="0" y="0"/>
                </a:lnTo>
                <a:lnTo>
                  <a:pt x="6350000" y="6339840"/>
                </a:lnTo>
                <a:close/>
              </a:path>
            </a:pathLst>
          </a:custGeom>
          <a:solidFill>
            <a:srgbClr val="DFEB33"/>
          </a:solidFill>
          <a:ln>
            <a:noFill/>
          </a:ln>
        </p:spPr>
      </p:sp>
      <p:pic>
        <p:nvPicPr>
          <p:cNvPr id="258" name="Google Shape;258;p15"/>
          <p:cNvPicPr preferRelativeResize="0"/>
          <p:nvPr/>
        </p:nvPicPr>
        <p:blipFill rotWithShape="1">
          <a:blip r:embed="rId3">
            <a:alphaModFix/>
          </a:blip>
          <a:srcRect b="0" l="23224" r="23224" t="0"/>
          <a:stretch/>
        </p:blipFill>
        <p:spPr>
          <a:xfrm>
            <a:off x="1214811" y="1252258"/>
            <a:ext cx="3393618" cy="3466629"/>
          </a:xfrm>
          <a:prstGeom prst="rect">
            <a:avLst/>
          </a:prstGeom>
          <a:noFill/>
          <a:ln>
            <a:noFill/>
          </a:ln>
        </p:spPr>
      </p:pic>
      <p:pic>
        <p:nvPicPr>
          <p:cNvPr id="259" name="Google Shape;259;p15"/>
          <p:cNvPicPr preferRelativeResize="0"/>
          <p:nvPr/>
        </p:nvPicPr>
        <p:blipFill rotWithShape="1">
          <a:blip r:embed="rId4">
            <a:alphaModFix/>
          </a:blip>
          <a:srcRect b="3594" l="0" r="0" t="3595"/>
          <a:stretch/>
        </p:blipFill>
        <p:spPr>
          <a:xfrm>
            <a:off x="1214811" y="5109876"/>
            <a:ext cx="3393618" cy="3466629"/>
          </a:xfrm>
          <a:prstGeom prst="rect">
            <a:avLst/>
          </a:prstGeom>
          <a:noFill/>
          <a:ln>
            <a:noFill/>
          </a:ln>
        </p:spPr>
      </p:pic>
      <p:pic>
        <p:nvPicPr>
          <p:cNvPr id="260" name="Google Shape;260;p15"/>
          <p:cNvPicPr preferRelativeResize="0"/>
          <p:nvPr/>
        </p:nvPicPr>
        <p:blipFill rotWithShape="1">
          <a:blip r:embed="rId5">
            <a:alphaModFix/>
          </a:blip>
          <a:srcRect b="0" l="4787" r="4786" t="0"/>
          <a:stretch/>
        </p:blipFill>
        <p:spPr>
          <a:xfrm>
            <a:off x="4990652" y="2501994"/>
            <a:ext cx="3393618" cy="3466629"/>
          </a:xfrm>
          <a:prstGeom prst="rect">
            <a:avLst/>
          </a:prstGeom>
          <a:noFill/>
          <a:ln>
            <a:noFill/>
          </a:ln>
        </p:spPr>
      </p:pic>
      <p:pic>
        <p:nvPicPr>
          <p:cNvPr id="261" name="Google Shape;261;p15"/>
          <p:cNvPicPr preferRelativeResize="0"/>
          <p:nvPr/>
        </p:nvPicPr>
        <p:blipFill rotWithShape="1">
          <a:blip r:embed="rId6">
            <a:alphaModFix/>
          </a:blip>
          <a:srcRect b="4109" l="0" r="0" t="4108"/>
          <a:stretch/>
        </p:blipFill>
        <p:spPr>
          <a:xfrm>
            <a:off x="4990652" y="6359612"/>
            <a:ext cx="3393618" cy="3466629"/>
          </a:xfrm>
          <a:prstGeom prst="rect">
            <a:avLst/>
          </a:prstGeom>
          <a:noFill/>
          <a:ln>
            <a:noFill/>
          </a:ln>
        </p:spPr>
      </p:pic>
      <p:sp>
        <p:nvSpPr>
          <p:cNvPr id="262" name="Google Shape;262;p15"/>
          <p:cNvSpPr txBox="1"/>
          <p:nvPr/>
        </p:nvSpPr>
        <p:spPr>
          <a:xfrm>
            <a:off x="9688552" y="3681956"/>
            <a:ext cx="3696100" cy="13690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FFFFF"/>
                </a:solidFill>
                <a:latin typeface="Open Sans"/>
                <a:ea typeface="Open Sans"/>
                <a:cs typeface="Open Sans"/>
                <a:sym typeface="Open Sans"/>
              </a:rPr>
              <a:t>Voice-based email can help close the digital divide and improve communication for blind people by offering a more user-friendly and accessible interface.</a:t>
            </a:r>
            <a:endParaRPr/>
          </a:p>
        </p:txBody>
      </p:sp>
      <p:sp>
        <p:nvSpPr>
          <p:cNvPr id="263" name="Google Shape;263;p15"/>
          <p:cNvSpPr txBox="1"/>
          <p:nvPr/>
        </p:nvSpPr>
        <p:spPr>
          <a:xfrm>
            <a:off x="9698077" y="2871272"/>
            <a:ext cx="4279169" cy="587376"/>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499" u="none" cap="none" strike="noStrike">
                <a:solidFill>
                  <a:srgbClr val="DFEB33"/>
                </a:solidFill>
                <a:latin typeface="Open Sans"/>
                <a:ea typeface="Open Sans"/>
                <a:cs typeface="Open Sans"/>
                <a:sym typeface="Open Sans"/>
              </a:rPr>
              <a:t>01</a:t>
            </a:r>
            <a:endParaRPr/>
          </a:p>
        </p:txBody>
      </p:sp>
      <p:sp>
        <p:nvSpPr>
          <p:cNvPr id="264" name="Google Shape;264;p15"/>
          <p:cNvSpPr txBox="1"/>
          <p:nvPr/>
        </p:nvSpPr>
        <p:spPr>
          <a:xfrm>
            <a:off x="14293616" y="3681956"/>
            <a:ext cx="3397545" cy="2197735"/>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FFFFF"/>
                </a:solidFill>
                <a:latin typeface="Open Sans"/>
                <a:ea typeface="Open Sans"/>
                <a:cs typeface="Open Sans"/>
                <a:sym typeface="Open Sans"/>
              </a:rPr>
              <a:t>Moreover, voice-based email systems can be created with accessibility features that are specifically catered to the requirements of blind users, text-to-speech and speech-to-text capabilities, and other features.</a:t>
            </a:r>
            <a:endParaRPr/>
          </a:p>
        </p:txBody>
      </p:sp>
      <p:sp>
        <p:nvSpPr>
          <p:cNvPr id="265" name="Google Shape;265;p15"/>
          <p:cNvSpPr txBox="1"/>
          <p:nvPr/>
        </p:nvSpPr>
        <p:spPr>
          <a:xfrm>
            <a:off x="14293616" y="2871272"/>
            <a:ext cx="2965684" cy="587376"/>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499" u="none" cap="none" strike="noStrike">
                <a:solidFill>
                  <a:srgbClr val="DFEB33"/>
                </a:solidFill>
                <a:latin typeface="Open Sans"/>
                <a:ea typeface="Open Sans"/>
                <a:cs typeface="Open Sans"/>
                <a:sym typeface="Open Sans"/>
              </a:rPr>
              <a:t>02</a:t>
            </a:r>
            <a:endParaRPr/>
          </a:p>
        </p:txBody>
      </p:sp>
      <p:sp>
        <p:nvSpPr>
          <p:cNvPr id="266" name="Google Shape;266;p15"/>
          <p:cNvSpPr txBox="1"/>
          <p:nvPr/>
        </p:nvSpPr>
        <p:spPr>
          <a:xfrm>
            <a:off x="9719171" y="7018997"/>
            <a:ext cx="3665480" cy="24739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FFFFF"/>
                </a:solidFill>
                <a:latin typeface="Open Sans"/>
                <a:ea typeface="Open Sans"/>
                <a:cs typeface="Open Sans"/>
                <a:sym typeface="Open Sans"/>
              </a:rPr>
              <a:t>Voice-based email systems can aid in promoting greater social and economic inclusion by making it easier for blind people to access and utilise email. As a result, they are better able to connect with friends, family, and coworkers and can take advantage of educational and career opportunities.</a:t>
            </a:r>
            <a:endParaRPr/>
          </a:p>
        </p:txBody>
      </p:sp>
      <p:sp>
        <p:nvSpPr>
          <p:cNvPr id="267" name="Google Shape;267;p15"/>
          <p:cNvSpPr txBox="1"/>
          <p:nvPr/>
        </p:nvSpPr>
        <p:spPr>
          <a:xfrm>
            <a:off x="9688552" y="6208314"/>
            <a:ext cx="2965684" cy="587376"/>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499" u="none" cap="none" strike="noStrike">
                <a:solidFill>
                  <a:srgbClr val="DFEB33"/>
                </a:solidFill>
                <a:latin typeface="Open Sans"/>
                <a:ea typeface="Open Sans"/>
                <a:cs typeface="Open Sans"/>
                <a:sym typeface="Open Sans"/>
              </a:rPr>
              <a:t>03</a:t>
            </a:r>
            <a:endParaRPr/>
          </a:p>
        </p:txBody>
      </p:sp>
      <p:sp>
        <p:nvSpPr>
          <p:cNvPr id="268" name="Google Shape;268;p15"/>
          <p:cNvSpPr txBox="1"/>
          <p:nvPr/>
        </p:nvSpPr>
        <p:spPr>
          <a:xfrm>
            <a:off x="14293616" y="7250650"/>
            <a:ext cx="2965684" cy="192151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FFFFF"/>
                </a:solidFill>
                <a:latin typeface="Open Sans"/>
                <a:ea typeface="Open Sans"/>
                <a:cs typeface="Open Sans"/>
                <a:sym typeface="Open Sans"/>
              </a:rPr>
              <a:t>Our research will contribute to the growing knowledge in voice-based email systems for the visually impaired, promoting accessibility and inclusivity.</a:t>
            </a:r>
            <a:endParaRPr/>
          </a:p>
          <a:p>
            <a:pPr indent="0" lvl="0" marL="0" marR="0" rtl="0" algn="l">
              <a:lnSpc>
                <a:spcPct val="140025"/>
              </a:lnSpc>
              <a:spcBef>
                <a:spcPts val="0"/>
              </a:spcBef>
              <a:spcAft>
                <a:spcPts val="0"/>
              </a:spcAft>
              <a:buNone/>
            </a:pPr>
            <a:r>
              <a:t/>
            </a:r>
            <a:endParaRPr b="1" i="0" sz="1599" u="none" cap="none" strike="noStrike">
              <a:solidFill>
                <a:srgbClr val="FFFFFF"/>
              </a:solidFill>
              <a:latin typeface="Open Sans"/>
              <a:ea typeface="Open Sans"/>
              <a:cs typeface="Open Sans"/>
              <a:sym typeface="Open Sans"/>
            </a:endParaRPr>
          </a:p>
        </p:txBody>
      </p:sp>
      <p:sp>
        <p:nvSpPr>
          <p:cNvPr id="269" name="Google Shape;269;p15"/>
          <p:cNvSpPr txBox="1"/>
          <p:nvPr/>
        </p:nvSpPr>
        <p:spPr>
          <a:xfrm>
            <a:off x="14293616" y="6439967"/>
            <a:ext cx="2965684" cy="587376"/>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499" u="none" cap="none" strike="noStrike">
                <a:solidFill>
                  <a:srgbClr val="DFEB33"/>
                </a:solidFill>
                <a:latin typeface="Open Sans"/>
                <a:ea typeface="Open Sans"/>
                <a:cs typeface="Open Sans"/>
                <a:sym typeface="Open Sans"/>
              </a:rPr>
              <a:t>04</a:t>
            </a:r>
            <a:endParaRPr/>
          </a:p>
        </p:txBody>
      </p:sp>
      <p:sp>
        <p:nvSpPr>
          <p:cNvPr id="270" name="Google Shape;270;p15"/>
          <p:cNvSpPr txBox="1"/>
          <p:nvPr/>
        </p:nvSpPr>
        <p:spPr>
          <a:xfrm>
            <a:off x="7499709" y="847725"/>
            <a:ext cx="10153500" cy="969600"/>
          </a:xfrm>
          <a:prstGeom prst="rect">
            <a:avLst/>
          </a:prstGeom>
          <a:noFill/>
          <a:ln>
            <a:noFill/>
          </a:ln>
        </p:spPr>
        <p:txBody>
          <a:bodyPr anchorCtr="0" anchor="t" bIns="0" lIns="0" spcFirstLastPara="1" rIns="0" wrap="square" tIns="0">
            <a:spAutoFit/>
          </a:bodyPr>
          <a:lstStyle/>
          <a:p>
            <a:pPr indent="0" lvl="0" marL="0" marR="0" rtl="0" algn="ctr">
              <a:lnSpc>
                <a:spcPct val="139984"/>
              </a:lnSpc>
              <a:spcBef>
                <a:spcPts val="0"/>
              </a:spcBef>
              <a:spcAft>
                <a:spcPts val="0"/>
              </a:spcAft>
              <a:buNone/>
            </a:pPr>
            <a:r>
              <a:rPr b="1" i="0" lang="en-US" sz="6300" u="none" cap="none" strike="noStrike">
                <a:solidFill>
                  <a:srgbClr val="FFFFFF"/>
                </a:solidFill>
                <a:latin typeface="League Spartan"/>
                <a:ea typeface="League Spartan"/>
                <a:cs typeface="League Spartan"/>
                <a:sym typeface="League Spartan"/>
              </a:rPr>
              <a:t>POTENTIAL CONTRIBUTION</a:t>
            </a:r>
            <a:endParaRPr b="1">
              <a:latin typeface="League Spartan"/>
              <a:ea typeface="League Spartan"/>
              <a:cs typeface="League Spartan"/>
              <a:sym typeface="League Spart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EE7"/>
        </a:solidFill>
      </p:bgPr>
    </p:bg>
    <p:spTree>
      <p:nvGrpSpPr>
        <p:cNvPr id="274" name="Shape 274"/>
        <p:cNvGrpSpPr/>
        <p:nvPr/>
      </p:nvGrpSpPr>
      <p:grpSpPr>
        <a:xfrm>
          <a:off x="0" y="0"/>
          <a:ext cx="0" cy="0"/>
          <a:chOff x="0" y="0"/>
          <a:chExt cx="0" cy="0"/>
        </a:xfrm>
      </p:grpSpPr>
      <p:grpSp>
        <p:nvGrpSpPr>
          <p:cNvPr id="275" name="Google Shape;275;p16"/>
          <p:cNvGrpSpPr/>
          <p:nvPr/>
        </p:nvGrpSpPr>
        <p:grpSpPr>
          <a:xfrm>
            <a:off x="11630608" y="6602934"/>
            <a:ext cx="6213936" cy="3170564"/>
            <a:chOff x="0" y="-38100"/>
            <a:chExt cx="8285248" cy="4227419"/>
          </a:xfrm>
        </p:grpSpPr>
        <p:pic>
          <p:nvPicPr>
            <p:cNvPr id="276" name="Google Shape;276;p16"/>
            <p:cNvPicPr preferRelativeResize="0"/>
            <p:nvPr/>
          </p:nvPicPr>
          <p:blipFill rotWithShape="1">
            <a:blip r:embed="rId3">
              <a:alphaModFix/>
            </a:blip>
            <a:srcRect b="0" l="0" r="0" t="0"/>
            <a:stretch/>
          </p:blipFill>
          <p:spPr>
            <a:xfrm>
              <a:off x="0" y="730026"/>
              <a:ext cx="1406332" cy="1490153"/>
            </a:xfrm>
            <a:prstGeom prst="rect">
              <a:avLst/>
            </a:prstGeom>
            <a:noFill/>
            <a:ln>
              <a:noFill/>
            </a:ln>
          </p:spPr>
        </p:pic>
        <p:sp>
          <p:nvSpPr>
            <p:cNvPr id="277" name="Google Shape;277;p16"/>
            <p:cNvSpPr txBox="1"/>
            <p:nvPr/>
          </p:nvSpPr>
          <p:spPr>
            <a:xfrm>
              <a:off x="279041" y="1278896"/>
              <a:ext cx="848250" cy="44003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301906"/>
                  </a:solidFill>
                  <a:latin typeface="Nunito"/>
                  <a:ea typeface="Nunito"/>
                  <a:cs typeface="Nunito"/>
                  <a:sym typeface="Nunito"/>
                </a:rPr>
                <a:t>5</a:t>
              </a:r>
              <a:endParaRPr/>
            </a:p>
          </p:txBody>
        </p:sp>
        <p:sp>
          <p:nvSpPr>
            <p:cNvPr id="278" name="Google Shape;278;p16"/>
            <p:cNvSpPr txBox="1"/>
            <p:nvPr/>
          </p:nvSpPr>
          <p:spPr>
            <a:xfrm>
              <a:off x="1778244" y="-38100"/>
              <a:ext cx="6507004" cy="4227419"/>
            </a:xfrm>
            <a:prstGeom prst="rect">
              <a:avLst/>
            </a:prstGeom>
            <a:noFill/>
            <a:ln>
              <a:noFill/>
            </a:ln>
          </p:spPr>
          <p:txBody>
            <a:bodyPr anchorCtr="0" anchor="t" bIns="0" lIns="0" spcFirstLastPara="1" rIns="0" wrap="square" tIns="0">
              <a:spAutoFit/>
            </a:bodyPr>
            <a:lstStyle/>
            <a:p>
              <a:pPr indent="0" lvl="0" marL="0" marR="0" rtl="0" algn="l">
                <a:lnSpc>
                  <a:spcPct val="17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7"/>
                </a:lnSpc>
                <a:spcBef>
                  <a:spcPts val="0"/>
                </a:spcBef>
                <a:spcAft>
                  <a:spcPts val="0"/>
                </a:spcAft>
                <a:buNone/>
              </a:pPr>
              <a:r>
                <a:rPr b="0" i="0" lang="en-US" sz="2299" u="none" cap="none" strike="noStrike">
                  <a:solidFill>
                    <a:srgbClr val="301906"/>
                  </a:solidFill>
                  <a:latin typeface="Nunito"/>
                  <a:ea typeface="Nunito"/>
                  <a:cs typeface="Nunito"/>
                  <a:sym typeface="Nunito"/>
                </a:rPr>
                <a:t>The paper proposes a voice-controlled email system to provide visually impaired people with a more accessible and convenient way to access email, and also helpful to people with other disabilities.</a:t>
              </a:r>
              <a:endParaRPr/>
            </a:p>
          </p:txBody>
        </p:sp>
      </p:grpSp>
      <p:pic>
        <p:nvPicPr>
          <p:cNvPr id="279" name="Google Shape;279;p16"/>
          <p:cNvPicPr preferRelativeResize="0"/>
          <p:nvPr/>
        </p:nvPicPr>
        <p:blipFill rotWithShape="1">
          <a:blip r:embed="rId3">
            <a:alphaModFix/>
          </a:blip>
          <a:srcRect b="0" l="0" r="0" t="0"/>
          <a:stretch/>
        </p:blipFill>
        <p:spPr>
          <a:xfrm>
            <a:off x="6643276" y="4839753"/>
            <a:ext cx="1054749" cy="1117615"/>
          </a:xfrm>
          <a:prstGeom prst="rect">
            <a:avLst/>
          </a:prstGeom>
          <a:noFill/>
          <a:ln>
            <a:noFill/>
          </a:ln>
        </p:spPr>
      </p:pic>
      <p:sp>
        <p:nvSpPr>
          <p:cNvPr id="280" name="Google Shape;280;p16"/>
          <p:cNvSpPr txBox="1"/>
          <p:nvPr/>
        </p:nvSpPr>
        <p:spPr>
          <a:xfrm>
            <a:off x="6852557" y="5263312"/>
            <a:ext cx="636188" cy="31812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301906"/>
                </a:solidFill>
                <a:latin typeface="Nunito"/>
                <a:ea typeface="Nunito"/>
                <a:cs typeface="Nunito"/>
                <a:sym typeface="Nunito"/>
              </a:rPr>
              <a:t>3</a:t>
            </a:r>
            <a:endParaRPr/>
          </a:p>
        </p:txBody>
      </p:sp>
      <p:sp>
        <p:nvSpPr>
          <p:cNvPr id="281" name="Google Shape;281;p16"/>
          <p:cNvSpPr txBox="1"/>
          <p:nvPr/>
        </p:nvSpPr>
        <p:spPr>
          <a:xfrm>
            <a:off x="7698025" y="4422340"/>
            <a:ext cx="4565345" cy="3580139"/>
          </a:xfrm>
          <a:prstGeom prst="rect">
            <a:avLst/>
          </a:prstGeom>
          <a:noFill/>
          <a:ln>
            <a:noFill/>
          </a:ln>
        </p:spPr>
        <p:txBody>
          <a:bodyPr anchorCtr="0" anchor="t" bIns="0" lIns="0" spcFirstLastPara="1" rIns="0" wrap="square" tIns="0">
            <a:spAutoFit/>
          </a:bodyPr>
          <a:lstStyle/>
          <a:p>
            <a:pPr indent="0" lvl="0" marL="0" marR="0" rtl="0" algn="l">
              <a:lnSpc>
                <a:spcPct val="17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7"/>
              </a:lnSpc>
              <a:spcBef>
                <a:spcPts val="0"/>
              </a:spcBef>
              <a:spcAft>
                <a:spcPts val="0"/>
              </a:spcAft>
              <a:buNone/>
            </a:pPr>
            <a:r>
              <a:rPr b="0" i="0" lang="en-US" sz="2299" u="none" cap="none" strike="noStrike">
                <a:solidFill>
                  <a:srgbClr val="301906"/>
                </a:solidFill>
                <a:latin typeface="Nunito"/>
                <a:ea typeface="Nunito"/>
                <a:cs typeface="Nunito"/>
                <a:sym typeface="Nunito"/>
              </a:rPr>
              <a:t>The article discusses a web application utilizing voice commands for users to access various services and prompts users to carry out actions, operating through different dashboard areas.</a:t>
            </a:r>
            <a:endParaRPr/>
          </a:p>
          <a:p>
            <a:pPr indent="0" lvl="0" marL="0" marR="0" rtl="0" algn="l">
              <a:lnSpc>
                <a:spcPct val="140017"/>
              </a:lnSpc>
              <a:spcBef>
                <a:spcPts val="0"/>
              </a:spcBef>
              <a:spcAft>
                <a:spcPts val="0"/>
              </a:spcAft>
              <a:buNone/>
            </a:pPr>
            <a:r>
              <a:t/>
            </a:r>
            <a:endParaRPr b="0" i="0" sz="2299" u="none" cap="none" strike="noStrike">
              <a:solidFill>
                <a:srgbClr val="301906"/>
              </a:solidFill>
              <a:latin typeface="Nunito"/>
              <a:ea typeface="Nunito"/>
              <a:cs typeface="Nunito"/>
              <a:sym typeface="Nunito"/>
            </a:endParaRPr>
          </a:p>
        </p:txBody>
      </p:sp>
      <p:grpSp>
        <p:nvGrpSpPr>
          <p:cNvPr id="282" name="Google Shape;282;p16"/>
          <p:cNvGrpSpPr/>
          <p:nvPr/>
        </p:nvGrpSpPr>
        <p:grpSpPr>
          <a:xfrm>
            <a:off x="657463" y="6202884"/>
            <a:ext cx="6213936" cy="3570614"/>
            <a:chOff x="0" y="-38100"/>
            <a:chExt cx="8285248" cy="4760819"/>
          </a:xfrm>
        </p:grpSpPr>
        <p:pic>
          <p:nvPicPr>
            <p:cNvPr id="283" name="Google Shape;283;p16"/>
            <p:cNvPicPr preferRelativeResize="0"/>
            <p:nvPr/>
          </p:nvPicPr>
          <p:blipFill rotWithShape="1">
            <a:blip r:embed="rId4">
              <a:alphaModFix/>
            </a:blip>
            <a:srcRect b="0" l="0" r="0" t="0"/>
            <a:stretch/>
          </p:blipFill>
          <p:spPr>
            <a:xfrm>
              <a:off x="0" y="0"/>
              <a:ext cx="1406332" cy="1490153"/>
            </a:xfrm>
            <a:prstGeom prst="rect">
              <a:avLst/>
            </a:prstGeom>
            <a:noFill/>
            <a:ln>
              <a:noFill/>
            </a:ln>
          </p:spPr>
        </p:pic>
        <p:sp>
          <p:nvSpPr>
            <p:cNvPr id="284" name="Google Shape;284;p16"/>
            <p:cNvSpPr txBox="1"/>
            <p:nvPr/>
          </p:nvSpPr>
          <p:spPr>
            <a:xfrm>
              <a:off x="279041" y="548870"/>
              <a:ext cx="848250" cy="44003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FFFEFD"/>
                  </a:solidFill>
                  <a:latin typeface="Nunito"/>
                  <a:ea typeface="Nunito"/>
                  <a:cs typeface="Nunito"/>
                  <a:sym typeface="Nunito"/>
                </a:rPr>
                <a:t>2</a:t>
              </a:r>
              <a:endParaRPr/>
            </a:p>
          </p:txBody>
        </p:sp>
        <p:sp>
          <p:nvSpPr>
            <p:cNvPr id="285" name="Google Shape;285;p16"/>
            <p:cNvSpPr txBox="1"/>
            <p:nvPr/>
          </p:nvSpPr>
          <p:spPr>
            <a:xfrm>
              <a:off x="1778244" y="-38100"/>
              <a:ext cx="6507004" cy="4760819"/>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2299" u="none" cap="none" strike="noStrike">
                  <a:solidFill>
                    <a:srgbClr val="301906"/>
                  </a:solidFill>
                  <a:latin typeface="Nunito"/>
                  <a:ea typeface="Nunito"/>
                  <a:cs typeface="Nunito"/>
                  <a:sym typeface="Nunito"/>
                </a:rPr>
                <a:t>Those who are visually blind can access email using a desktop programme that integrates with the email client, however this requires may result in additional hardware expenditures for speech impairments.</a:t>
              </a:r>
              <a:endParaRPr/>
            </a:p>
            <a:p>
              <a:pPr indent="0" lvl="0" marL="0" marR="0" rtl="0" algn="l">
                <a:lnSpc>
                  <a:spcPct val="140017"/>
                </a:lnSpc>
                <a:spcBef>
                  <a:spcPts val="0"/>
                </a:spcBef>
                <a:spcAft>
                  <a:spcPts val="0"/>
                </a:spcAft>
                <a:buNone/>
              </a:pPr>
              <a:r>
                <a:t/>
              </a:r>
              <a:endParaRPr b="0" i="0" sz="2299" u="none" cap="none" strike="noStrike">
                <a:solidFill>
                  <a:srgbClr val="301906"/>
                </a:solidFill>
                <a:latin typeface="Nunito"/>
                <a:ea typeface="Nunito"/>
                <a:cs typeface="Nunito"/>
                <a:sym typeface="Nunito"/>
              </a:endParaRPr>
            </a:p>
          </p:txBody>
        </p:sp>
      </p:grpSp>
      <p:grpSp>
        <p:nvGrpSpPr>
          <p:cNvPr id="286" name="Google Shape;286;p16"/>
          <p:cNvGrpSpPr/>
          <p:nvPr/>
        </p:nvGrpSpPr>
        <p:grpSpPr>
          <a:xfrm>
            <a:off x="11630608" y="2060770"/>
            <a:ext cx="6213936" cy="4770764"/>
            <a:chOff x="0" y="-38100"/>
            <a:chExt cx="8285248" cy="6361019"/>
          </a:xfrm>
        </p:grpSpPr>
        <p:pic>
          <p:nvPicPr>
            <p:cNvPr id="287" name="Google Shape;287;p16"/>
            <p:cNvPicPr preferRelativeResize="0"/>
            <p:nvPr/>
          </p:nvPicPr>
          <p:blipFill rotWithShape="1">
            <a:blip r:embed="rId4">
              <a:alphaModFix/>
            </a:blip>
            <a:srcRect b="0" l="0" r="0" t="0"/>
            <a:stretch/>
          </p:blipFill>
          <p:spPr>
            <a:xfrm>
              <a:off x="0" y="0"/>
              <a:ext cx="1406332" cy="1490153"/>
            </a:xfrm>
            <a:prstGeom prst="rect">
              <a:avLst/>
            </a:prstGeom>
            <a:noFill/>
            <a:ln>
              <a:noFill/>
            </a:ln>
          </p:spPr>
        </p:pic>
        <p:sp>
          <p:nvSpPr>
            <p:cNvPr id="288" name="Google Shape;288;p16"/>
            <p:cNvSpPr txBox="1"/>
            <p:nvPr/>
          </p:nvSpPr>
          <p:spPr>
            <a:xfrm>
              <a:off x="279041" y="548870"/>
              <a:ext cx="848250" cy="44003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FFFEFD"/>
                  </a:solidFill>
                  <a:latin typeface="Nunito"/>
                  <a:ea typeface="Nunito"/>
                  <a:cs typeface="Nunito"/>
                  <a:sym typeface="Nunito"/>
                </a:rPr>
                <a:t>4</a:t>
              </a:r>
              <a:endParaRPr/>
            </a:p>
          </p:txBody>
        </p:sp>
        <p:sp>
          <p:nvSpPr>
            <p:cNvPr id="289" name="Google Shape;289;p16"/>
            <p:cNvSpPr txBox="1"/>
            <p:nvPr/>
          </p:nvSpPr>
          <p:spPr>
            <a:xfrm>
              <a:off x="1778244" y="-38100"/>
              <a:ext cx="6507004" cy="6361019"/>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2299" u="none" cap="none" strike="noStrike">
                  <a:solidFill>
                    <a:srgbClr val="301906"/>
                  </a:solidFill>
                  <a:latin typeface="Nunito"/>
                  <a:ea typeface="Nunito"/>
                  <a:cs typeface="Nunito"/>
                  <a:sym typeface="Nunito"/>
                </a:rPr>
                <a:t>The article presents a system that provides email services without requiring a keyboard, using speech recognition and mouse clicks, but implementing speech-based login verification raises concerns for security and privacy, requiring additional security measures such as multi-factor authentication to prevent unauthorized attacks and access.</a:t>
              </a:r>
              <a:endParaRPr/>
            </a:p>
          </p:txBody>
        </p:sp>
      </p:grpSp>
      <p:grpSp>
        <p:nvGrpSpPr>
          <p:cNvPr id="290" name="Google Shape;290;p16"/>
          <p:cNvGrpSpPr/>
          <p:nvPr/>
        </p:nvGrpSpPr>
        <p:grpSpPr>
          <a:xfrm>
            <a:off x="657463" y="2243277"/>
            <a:ext cx="5985813" cy="2972410"/>
            <a:chOff x="0" y="-38100"/>
            <a:chExt cx="7981084" cy="3963213"/>
          </a:xfrm>
        </p:grpSpPr>
        <p:pic>
          <p:nvPicPr>
            <p:cNvPr id="291" name="Google Shape;291;p16"/>
            <p:cNvPicPr preferRelativeResize="0"/>
            <p:nvPr/>
          </p:nvPicPr>
          <p:blipFill rotWithShape="1">
            <a:blip r:embed="rId3">
              <a:alphaModFix/>
            </a:blip>
            <a:srcRect b="0" l="0" r="0" t="0"/>
            <a:stretch/>
          </p:blipFill>
          <p:spPr>
            <a:xfrm>
              <a:off x="0" y="0"/>
              <a:ext cx="1406332" cy="1490153"/>
            </a:xfrm>
            <a:prstGeom prst="rect">
              <a:avLst/>
            </a:prstGeom>
            <a:noFill/>
            <a:ln>
              <a:noFill/>
            </a:ln>
          </p:spPr>
        </p:pic>
        <p:sp>
          <p:nvSpPr>
            <p:cNvPr id="292" name="Google Shape;292;p16"/>
            <p:cNvSpPr txBox="1"/>
            <p:nvPr/>
          </p:nvSpPr>
          <p:spPr>
            <a:xfrm>
              <a:off x="279041" y="548870"/>
              <a:ext cx="848250" cy="44003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301906"/>
                  </a:solidFill>
                  <a:latin typeface="Nunito"/>
                  <a:ea typeface="Nunito"/>
                  <a:cs typeface="Nunito"/>
                  <a:sym typeface="Nunito"/>
                </a:rPr>
                <a:t>1</a:t>
              </a:r>
              <a:endParaRPr/>
            </a:p>
          </p:txBody>
        </p:sp>
        <p:sp>
          <p:nvSpPr>
            <p:cNvPr id="293" name="Google Shape;293;p16"/>
            <p:cNvSpPr txBox="1"/>
            <p:nvPr/>
          </p:nvSpPr>
          <p:spPr>
            <a:xfrm>
              <a:off x="1744480" y="-38100"/>
              <a:ext cx="6236604" cy="3963213"/>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b="0" i="0" lang="en-US" sz="1911" u="none" cap="none" strike="noStrike">
                  <a:solidFill>
                    <a:srgbClr val="301906"/>
                  </a:solidFill>
                  <a:latin typeface="Nunito"/>
                  <a:ea typeface="Nunito"/>
                  <a:cs typeface="Nunito"/>
                  <a:sym typeface="Nunito"/>
                </a:rPr>
                <a:t>The research presents a method for improving email accessibility for those with visual impairments and underlines the possibility of expanding the system to accommodate other disabilities, but it also emphasises the need for a more complete email management platform.</a:t>
              </a:r>
              <a:endParaRPr/>
            </a:p>
          </p:txBody>
        </p:sp>
      </p:grpSp>
      <p:sp>
        <p:nvSpPr>
          <p:cNvPr id="294" name="Google Shape;294;p16"/>
          <p:cNvSpPr txBox="1"/>
          <p:nvPr/>
        </p:nvSpPr>
        <p:spPr>
          <a:xfrm>
            <a:off x="3893670" y="569269"/>
            <a:ext cx="10519800" cy="969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6300" u="none" cap="none" strike="noStrike">
                <a:solidFill>
                  <a:srgbClr val="000000"/>
                </a:solidFill>
                <a:latin typeface="League Spartan"/>
                <a:ea typeface="League Spartan"/>
                <a:cs typeface="League Spartan"/>
                <a:sym typeface="League Spartan"/>
              </a:rPr>
              <a:t>LITERATURE REVIEW</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EBE1"/>
        </a:solidFill>
      </p:bgPr>
    </p:bg>
    <p:spTree>
      <p:nvGrpSpPr>
        <p:cNvPr id="298" name="Shape 298"/>
        <p:cNvGrpSpPr/>
        <p:nvPr/>
      </p:nvGrpSpPr>
      <p:grpSpPr>
        <a:xfrm>
          <a:off x="0" y="0"/>
          <a:ext cx="0" cy="0"/>
          <a:chOff x="0" y="0"/>
          <a:chExt cx="0" cy="0"/>
        </a:xfrm>
      </p:grpSpPr>
      <p:sp>
        <p:nvSpPr>
          <p:cNvPr id="299" name="Google Shape;299;p17"/>
          <p:cNvSpPr txBox="1"/>
          <p:nvPr/>
        </p:nvSpPr>
        <p:spPr>
          <a:xfrm>
            <a:off x="6511949" y="773825"/>
            <a:ext cx="5264100" cy="969600"/>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6300" u="sng">
                <a:latin typeface="League Spartan"/>
                <a:ea typeface="League Spartan"/>
                <a:cs typeface="League Spartan"/>
                <a:sym typeface="League Spartan"/>
              </a:rPr>
              <a:t>References</a:t>
            </a:r>
            <a:endParaRPr b="1" sz="6300">
              <a:latin typeface="League Spartan"/>
              <a:ea typeface="League Spartan"/>
              <a:cs typeface="League Spartan"/>
              <a:sym typeface="League Spartan"/>
            </a:endParaRPr>
          </a:p>
        </p:txBody>
      </p:sp>
      <p:sp>
        <p:nvSpPr>
          <p:cNvPr id="300" name="Google Shape;300;p17"/>
          <p:cNvSpPr txBox="1"/>
          <p:nvPr/>
        </p:nvSpPr>
        <p:spPr>
          <a:xfrm>
            <a:off x="461318" y="2142785"/>
            <a:ext cx="17365500" cy="8281800"/>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None/>
            </a:pPr>
            <a:r>
              <a:rPr b="1" i="0" lang="en-US" sz="2300" u="none" cap="none" strike="noStrike">
                <a:solidFill>
                  <a:srgbClr val="000000"/>
                </a:solidFill>
                <a:latin typeface="Quicksand"/>
                <a:ea typeface="Quicksand"/>
                <a:cs typeface="Quicksand"/>
                <a:sym typeface="Quicksand"/>
              </a:rPr>
              <a:t>[1] M. R. Pradhicsha , M. Vasanth , V. Renita , Dr. P. Lakshmi Harika, 2022, “Voice Based Mail System for Visually Impaired”, INTERNATIONAL JOURNAL OF ENGINEERING RESEARCH &amp; TECHNOLOGY (IJERT) Volume 11, Issue 07 (July 2022).</a:t>
            </a:r>
            <a:endParaRPr sz="1300"/>
          </a:p>
          <a:p>
            <a:pPr indent="0" lvl="0" marL="0" marR="0" rtl="0" algn="just">
              <a:lnSpc>
                <a:spcPct val="139958"/>
              </a:lnSpc>
              <a:spcBef>
                <a:spcPts val="0"/>
              </a:spcBef>
              <a:spcAft>
                <a:spcPts val="0"/>
              </a:spcAft>
              <a:buNone/>
            </a:pPr>
            <a:r>
              <a:t/>
            </a:r>
            <a:endParaRPr b="1" i="0" sz="2300" u="none" cap="none" strike="noStrike">
              <a:solidFill>
                <a:srgbClr val="000000"/>
              </a:solidFill>
              <a:latin typeface="Quicksand"/>
              <a:ea typeface="Quicksand"/>
              <a:cs typeface="Quicksand"/>
              <a:sym typeface="Quicksand"/>
            </a:endParaRPr>
          </a:p>
          <a:p>
            <a:pPr indent="0" lvl="0" marL="0" marR="0" rtl="0" algn="just">
              <a:lnSpc>
                <a:spcPct val="139958"/>
              </a:lnSpc>
              <a:spcBef>
                <a:spcPts val="0"/>
              </a:spcBef>
              <a:spcAft>
                <a:spcPts val="0"/>
              </a:spcAft>
              <a:buNone/>
            </a:pPr>
            <a:r>
              <a:rPr b="1" i="0" lang="en-US" sz="2300" u="none" cap="none" strike="noStrike">
                <a:solidFill>
                  <a:srgbClr val="000000"/>
                </a:solidFill>
                <a:latin typeface="Quicksand"/>
                <a:ea typeface="Quicksand"/>
                <a:cs typeface="Quicksand"/>
                <a:sym typeface="Quicksand"/>
              </a:rPr>
              <a:t>[2] Belekar, Aishwarya &amp; Sunka, Shivani &amp; Bhawar, Neha &amp; Bagade, Sudhir. (2020). Voice based E-mail for the Visually Impaired. International Journal of Computer Applications. 175. 8-12. 10.5120/ijca2020920657. </a:t>
            </a:r>
            <a:endParaRPr sz="1300"/>
          </a:p>
          <a:p>
            <a:pPr indent="0" lvl="0" marL="0" marR="0" rtl="0" algn="just">
              <a:lnSpc>
                <a:spcPct val="139958"/>
              </a:lnSpc>
              <a:spcBef>
                <a:spcPts val="0"/>
              </a:spcBef>
              <a:spcAft>
                <a:spcPts val="0"/>
              </a:spcAft>
              <a:buNone/>
            </a:pPr>
            <a:r>
              <a:t/>
            </a:r>
            <a:endParaRPr b="1" i="0" sz="2300" u="none" cap="none" strike="noStrike">
              <a:solidFill>
                <a:srgbClr val="000000"/>
              </a:solidFill>
              <a:latin typeface="Quicksand"/>
              <a:ea typeface="Quicksand"/>
              <a:cs typeface="Quicksand"/>
              <a:sym typeface="Quicksand"/>
            </a:endParaRPr>
          </a:p>
          <a:p>
            <a:pPr indent="0" lvl="0" marL="0" marR="0" rtl="0" algn="just">
              <a:lnSpc>
                <a:spcPct val="139958"/>
              </a:lnSpc>
              <a:spcBef>
                <a:spcPts val="0"/>
              </a:spcBef>
              <a:spcAft>
                <a:spcPts val="0"/>
              </a:spcAft>
              <a:buNone/>
            </a:pPr>
            <a:r>
              <a:rPr b="1" i="0" lang="en-US" sz="2300" u="none" cap="none" strike="noStrike">
                <a:solidFill>
                  <a:srgbClr val="000000"/>
                </a:solidFill>
                <a:latin typeface="Quicksand"/>
                <a:ea typeface="Quicksand"/>
                <a:cs typeface="Quicksand"/>
                <a:sym typeface="Quicksand"/>
              </a:rPr>
              <a:t>[3] H. D. Shah, A. Sundas and S. Sharma, "Controlling Email System Using Audio with Speech Recognition and Text to Speech," 2021 9th International Conference on Reliability, Infocom Technologies and Optimization (Trends and Future Directions) (ICRITO), Noida, India, 2021, pp. 1-7, doi: 10.1109/ICRITO51393.2021.9596293.</a:t>
            </a:r>
            <a:endParaRPr sz="1300"/>
          </a:p>
          <a:p>
            <a:pPr indent="0" lvl="0" marL="0" marR="0" rtl="0" algn="just">
              <a:lnSpc>
                <a:spcPct val="139958"/>
              </a:lnSpc>
              <a:spcBef>
                <a:spcPts val="0"/>
              </a:spcBef>
              <a:spcAft>
                <a:spcPts val="0"/>
              </a:spcAft>
              <a:buNone/>
            </a:pPr>
            <a:r>
              <a:t/>
            </a:r>
            <a:endParaRPr b="1" i="0" sz="2300" u="none" cap="none" strike="noStrike">
              <a:solidFill>
                <a:srgbClr val="000000"/>
              </a:solidFill>
              <a:latin typeface="Quicksand"/>
              <a:ea typeface="Quicksand"/>
              <a:cs typeface="Quicksand"/>
              <a:sym typeface="Quicksand"/>
            </a:endParaRPr>
          </a:p>
          <a:p>
            <a:pPr indent="0" lvl="0" marL="0" marR="0" rtl="0" algn="just">
              <a:lnSpc>
                <a:spcPct val="139958"/>
              </a:lnSpc>
              <a:spcBef>
                <a:spcPts val="0"/>
              </a:spcBef>
              <a:spcAft>
                <a:spcPts val="0"/>
              </a:spcAft>
              <a:buNone/>
            </a:pPr>
            <a:r>
              <a:rPr b="1" i="0" lang="en-US" sz="2300" u="none" cap="none" strike="noStrike">
                <a:solidFill>
                  <a:srgbClr val="000000"/>
                </a:solidFill>
                <a:latin typeface="Quicksand"/>
                <a:ea typeface="Quicksand"/>
                <a:cs typeface="Quicksand"/>
                <a:sym typeface="Quicksand"/>
              </a:rPr>
              <a:t>[4] Subhash S et al.,”Artificial Intelligence-based Voice Assistant” Fourth World Conference on Smart Trends in Systems,Security and Sustain-ability(World S4) 2020.</a:t>
            </a:r>
            <a:endParaRPr sz="1300"/>
          </a:p>
          <a:p>
            <a:pPr indent="0" lvl="0" marL="0" marR="0" rtl="0" algn="just">
              <a:lnSpc>
                <a:spcPct val="139958"/>
              </a:lnSpc>
              <a:spcBef>
                <a:spcPts val="0"/>
              </a:spcBef>
              <a:spcAft>
                <a:spcPts val="0"/>
              </a:spcAft>
              <a:buNone/>
            </a:pPr>
            <a:r>
              <a:t/>
            </a:r>
            <a:endParaRPr b="1" i="0" sz="2300" u="none" cap="none" strike="noStrike">
              <a:solidFill>
                <a:srgbClr val="000000"/>
              </a:solidFill>
              <a:latin typeface="Quicksand"/>
              <a:ea typeface="Quicksand"/>
              <a:cs typeface="Quicksand"/>
              <a:sym typeface="Quicksand"/>
            </a:endParaRPr>
          </a:p>
          <a:p>
            <a:pPr indent="0" lvl="0" marL="0" marR="0" rtl="0" algn="just">
              <a:lnSpc>
                <a:spcPct val="139958"/>
              </a:lnSpc>
              <a:spcBef>
                <a:spcPts val="0"/>
              </a:spcBef>
              <a:spcAft>
                <a:spcPts val="0"/>
              </a:spcAft>
              <a:buNone/>
            </a:pPr>
            <a:r>
              <a:rPr b="1" i="0" lang="en-US" sz="2300" u="none" cap="none" strike="noStrike">
                <a:solidFill>
                  <a:srgbClr val="000000"/>
                </a:solidFill>
                <a:latin typeface="Quicksand"/>
                <a:ea typeface="Quicksand"/>
                <a:cs typeface="Quicksand"/>
                <a:sym typeface="Quicksand"/>
              </a:rPr>
              <a:t>[5] P. A. Tiwari, P. Zodawan, H. P. Nimkar, T. Rotke, P. G. Wanjari and U. Samarth, "A Review on Voice based E-Mail System for Blind," 2020 International Conference on Inventive Computation Technologies (ICICT), Coimbatore, India, 2020, pp. 435-438, doi: 10.1109/ICICT48043.2020.9112539.</a:t>
            </a:r>
            <a:endParaRPr sz="1300"/>
          </a:p>
          <a:p>
            <a:pPr indent="0" lvl="0" marL="0" marR="0" rtl="0" algn="ctr">
              <a:lnSpc>
                <a:spcPct val="139958"/>
              </a:lnSpc>
              <a:spcBef>
                <a:spcPts val="0"/>
              </a:spcBef>
              <a:spcAft>
                <a:spcPts val="0"/>
              </a:spcAft>
              <a:buNone/>
            </a:pPr>
            <a:r>
              <a:t/>
            </a:r>
            <a:endParaRPr b="1" i="0" sz="2300" u="none" cap="none" strike="noStrike">
              <a:solidFill>
                <a:srgbClr val="000000"/>
              </a:solidFill>
              <a:latin typeface="Quicksand"/>
              <a:ea typeface="Quicksand"/>
              <a:cs typeface="Quicksand"/>
              <a:sym typeface="Quicksa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EE7"/>
        </a:solidFill>
      </p:bgPr>
    </p:bg>
    <p:spTree>
      <p:nvGrpSpPr>
        <p:cNvPr id="304" name="Shape 304"/>
        <p:cNvGrpSpPr/>
        <p:nvPr/>
      </p:nvGrpSpPr>
      <p:grpSpPr>
        <a:xfrm>
          <a:off x="0" y="0"/>
          <a:ext cx="0" cy="0"/>
          <a:chOff x="0" y="0"/>
          <a:chExt cx="0" cy="0"/>
        </a:xfrm>
      </p:grpSpPr>
      <p:pic>
        <p:nvPicPr>
          <p:cNvPr id="305" name="Google Shape;305;p18"/>
          <p:cNvPicPr preferRelativeResize="0"/>
          <p:nvPr/>
        </p:nvPicPr>
        <p:blipFill rotWithShape="1">
          <a:blip r:embed="rId3">
            <a:alphaModFix/>
          </a:blip>
          <a:srcRect b="0" l="0" r="0" t="0"/>
          <a:stretch/>
        </p:blipFill>
        <p:spPr>
          <a:xfrm>
            <a:off x="15103589" y="612015"/>
            <a:ext cx="2590079" cy="2744455"/>
          </a:xfrm>
          <a:prstGeom prst="rect">
            <a:avLst/>
          </a:prstGeom>
          <a:noFill/>
          <a:ln>
            <a:noFill/>
          </a:ln>
        </p:spPr>
      </p:pic>
      <p:pic>
        <p:nvPicPr>
          <p:cNvPr id="306" name="Google Shape;306;p18"/>
          <p:cNvPicPr preferRelativeResize="0"/>
          <p:nvPr/>
        </p:nvPicPr>
        <p:blipFill rotWithShape="1">
          <a:blip r:embed="rId4">
            <a:alphaModFix/>
          </a:blip>
          <a:srcRect b="0" l="0" r="0" t="0"/>
          <a:stretch/>
        </p:blipFill>
        <p:spPr>
          <a:xfrm>
            <a:off x="14692994" y="-745039"/>
            <a:ext cx="2714108" cy="2714108"/>
          </a:xfrm>
          <a:prstGeom prst="rect">
            <a:avLst/>
          </a:prstGeom>
          <a:noFill/>
          <a:ln>
            <a:noFill/>
          </a:ln>
        </p:spPr>
      </p:pic>
      <p:grpSp>
        <p:nvGrpSpPr>
          <p:cNvPr id="307" name="Google Shape;307;p18"/>
          <p:cNvGrpSpPr/>
          <p:nvPr/>
        </p:nvGrpSpPr>
        <p:grpSpPr>
          <a:xfrm>
            <a:off x="4457203" y="4214662"/>
            <a:ext cx="9373595" cy="1857676"/>
            <a:chOff x="0" y="0"/>
            <a:chExt cx="12498126" cy="2476901"/>
          </a:xfrm>
        </p:grpSpPr>
        <p:pic>
          <p:nvPicPr>
            <p:cNvPr id="308" name="Google Shape;308;p18"/>
            <p:cNvPicPr preferRelativeResize="0"/>
            <p:nvPr/>
          </p:nvPicPr>
          <p:blipFill rotWithShape="1">
            <a:blip r:embed="rId5">
              <a:alphaModFix/>
            </a:blip>
            <a:srcRect b="0" l="0" r="0" t="0"/>
            <a:stretch/>
          </p:blipFill>
          <p:spPr>
            <a:xfrm>
              <a:off x="0" y="0"/>
              <a:ext cx="12498126" cy="2476901"/>
            </a:xfrm>
            <a:prstGeom prst="rect">
              <a:avLst/>
            </a:prstGeom>
            <a:noFill/>
            <a:ln>
              <a:noFill/>
            </a:ln>
          </p:spPr>
        </p:pic>
        <p:sp>
          <p:nvSpPr>
            <p:cNvPr id="309" name="Google Shape;309;p18"/>
            <p:cNvSpPr txBox="1"/>
            <p:nvPr/>
          </p:nvSpPr>
          <p:spPr>
            <a:xfrm>
              <a:off x="1159614" y="827811"/>
              <a:ext cx="10178897" cy="76413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3499" u="none" cap="none" strike="noStrike">
                  <a:solidFill>
                    <a:srgbClr val="301906"/>
                  </a:solidFill>
                  <a:latin typeface="Nunito"/>
                  <a:ea typeface="Nunito"/>
                  <a:cs typeface="Nunito"/>
                  <a:sym typeface="Nunito"/>
                </a:rPr>
                <a:t>Thank you!</a:t>
              </a:r>
              <a:endParaRPr/>
            </a:p>
          </p:txBody>
        </p:sp>
      </p:grpSp>
      <p:pic>
        <p:nvPicPr>
          <p:cNvPr id="310" name="Google Shape;310;p18"/>
          <p:cNvPicPr preferRelativeResize="0"/>
          <p:nvPr/>
        </p:nvPicPr>
        <p:blipFill rotWithShape="1">
          <a:blip r:embed="rId6">
            <a:alphaModFix/>
          </a:blip>
          <a:srcRect b="0" l="0" r="0" t="0"/>
          <a:stretch/>
        </p:blipFill>
        <p:spPr>
          <a:xfrm>
            <a:off x="673441" y="8577174"/>
            <a:ext cx="4020047" cy="2236608"/>
          </a:xfrm>
          <a:prstGeom prst="rect">
            <a:avLst/>
          </a:prstGeom>
          <a:noFill/>
          <a:ln>
            <a:noFill/>
          </a:ln>
        </p:spPr>
      </p:pic>
      <p:pic>
        <p:nvPicPr>
          <p:cNvPr id="311" name="Google Shape;311;p18"/>
          <p:cNvPicPr preferRelativeResize="0"/>
          <p:nvPr/>
        </p:nvPicPr>
        <p:blipFill rotWithShape="1">
          <a:blip r:embed="rId7">
            <a:alphaModFix/>
          </a:blip>
          <a:srcRect b="0" l="0" r="0" t="0"/>
          <a:stretch/>
        </p:blipFill>
        <p:spPr>
          <a:xfrm>
            <a:off x="15103589" y="6087140"/>
            <a:ext cx="3738709" cy="1004778"/>
          </a:xfrm>
          <a:prstGeom prst="rect">
            <a:avLst/>
          </a:prstGeom>
          <a:noFill/>
          <a:ln>
            <a:noFill/>
          </a:ln>
        </p:spPr>
      </p:pic>
      <p:pic>
        <p:nvPicPr>
          <p:cNvPr id="312" name="Google Shape;312;p18"/>
          <p:cNvPicPr preferRelativeResize="0"/>
          <p:nvPr/>
        </p:nvPicPr>
        <p:blipFill rotWithShape="1">
          <a:blip r:embed="rId8">
            <a:alphaModFix/>
          </a:blip>
          <a:srcRect b="0" l="0" r="0" t="0"/>
          <a:stretch/>
        </p:blipFill>
        <p:spPr>
          <a:xfrm>
            <a:off x="-229479" y="-493969"/>
            <a:ext cx="3583902" cy="17789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grpSp>
        <p:nvGrpSpPr>
          <p:cNvPr id="92" name="Google Shape;92;p2"/>
          <p:cNvGrpSpPr/>
          <p:nvPr/>
        </p:nvGrpSpPr>
        <p:grpSpPr>
          <a:xfrm>
            <a:off x="1734895" y="7089814"/>
            <a:ext cx="6435643" cy="1097578"/>
            <a:chOff x="16351" y="0"/>
            <a:chExt cx="13238727" cy="2257821"/>
          </a:xfrm>
        </p:grpSpPr>
        <p:sp>
          <p:nvSpPr>
            <p:cNvPr id="93" name="Google Shape;93;p2"/>
            <p:cNvSpPr/>
            <p:nvPr/>
          </p:nvSpPr>
          <p:spPr>
            <a:xfrm>
              <a:off x="16351" y="0"/>
              <a:ext cx="7904728" cy="2257821"/>
            </a:xfrm>
            <a:custGeom>
              <a:rect b="b" l="l" r="r" t="t"/>
              <a:pathLst>
                <a:path extrusionOk="0" h="2257821" w="790472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path>
              </a:pathLst>
            </a:custGeom>
            <a:solidFill>
              <a:srgbClr val="FE6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8017351" y="0"/>
              <a:ext cx="5237727" cy="2257821"/>
            </a:xfrm>
            <a:custGeom>
              <a:rect b="b" l="l" r="r" t="t"/>
              <a:pathLst>
                <a:path extrusionOk="0" h="2257821" w="5237727">
                  <a:moveTo>
                    <a:pt x="618649" y="0"/>
                  </a:moveTo>
                  <a:cubicBezTo>
                    <a:pt x="501748" y="0"/>
                    <a:pt x="406982" y="94766"/>
                    <a:pt x="406982" y="211667"/>
                  </a:cubicBezTo>
                  <a:lnTo>
                    <a:pt x="406982" y="282222"/>
                  </a:lnTo>
                  <a:cubicBezTo>
                    <a:pt x="406982" y="399122"/>
                    <a:pt x="501748" y="493889"/>
                    <a:pt x="618649" y="493889"/>
                  </a:cubicBezTo>
                  <a:cubicBezTo>
                    <a:pt x="735550" y="493889"/>
                    <a:pt x="830316" y="399122"/>
                    <a:pt x="830316" y="282222"/>
                  </a:cubicBezTo>
                  <a:lnTo>
                    <a:pt x="830316" y="211667"/>
                  </a:lnTo>
                  <a:cubicBezTo>
                    <a:pt x="830316" y="94766"/>
                    <a:pt x="735550" y="0"/>
                    <a:pt x="618649" y="0"/>
                  </a:cubicBezTo>
                  <a:moveTo>
                    <a:pt x="399433" y="969998"/>
                  </a:moveTo>
                  <a:cubicBezTo>
                    <a:pt x="400632" y="961884"/>
                    <a:pt x="389203" y="958709"/>
                    <a:pt x="386028" y="966258"/>
                  </a:cubicBezTo>
                  <a:lnTo>
                    <a:pt x="232004" y="1325598"/>
                  </a:lnTo>
                  <a:cubicBezTo>
                    <a:pt x="209748" y="1377518"/>
                    <a:pt x="158672" y="1411161"/>
                    <a:pt x="102182" y="1411111"/>
                  </a:cubicBezTo>
                  <a:lnTo>
                    <a:pt x="37130" y="1411111"/>
                  </a:lnTo>
                  <a:cubicBezTo>
                    <a:pt x="25266" y="1411122"/>
                    <a:pt x="14191"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7"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5" y="958709"/>
                    <a:pt x="836736" y="961884"/>
                    <a:pt x="837865" y="969998"/>
                  </a:cubicBezTo>
                  <a:lnTo>
                    <a:pt x="900871" y="1411111"/>
                  </a:lnTo>
                  <a:lnTo>
                    <a:pt x="968252" y="2219607"/>
                  </a:lnTo>
                  <a:cubicBezTo>
                    <a:pt x="969060" y="2229429"/>
                    <a:pt x="965722" y="2239141"/>
                    <a:pt x="959048" y="2246392"/>
                  </a:cubicBezTo>
                  <a:cubicBezTo>
                    <a:pt x="952374" y="2253643"/>
                    <a:pt x="942970" y="2257771"/>
                    <a:pt x="933115" y="2257778"/>
                  </a:cubicBezTo>
                  <a:lnTo>
                    <a:pt x="879281" y="2257778"/>
                  </a:lnTo>
                  <a:cubicBezTo>
                    <a:pt x="810299" y="2257786"/>
                    <a:pt x="751422" y="2207921"/>
                    <a:pt x="740075" y="2139879"/>
                  </a:cubicBezTo>
                  <a:lnTo>
                    <a:pt x="625704" y="1452880"/>
                  </a:lnTo>
                  <a:cubicBezTo>
                    <a:pt x="624364" y="1444978"/>
                    <a:pt x="613075" y="1444978"/>
                    <a:pt x="611735" y="1452880"/>
                  </a:cubicBezTo>
                  <a:lnTo>
                    <a:pt x="497294" y="2139879"/>
                  </a:lnTo>
                  <a:cubicBezTo>
                    <a:pt x="485942" y="2207948"/>
                    <a:pt x="427025" y="2257821"/>
                    <a:pt x="358017" y="2257778"/>
                  </a:cubicBezTo>
                  <a:lnTo>
                    <a:pt x="304183" y="2257778"/>
                  </a:lnTo>
                  <a:cubicBezTo>
                    <a:pt x="294328" y="2257771"/>
                    <a:pt x="284924" y="2253643"/>
                    <a:pt x="278250" y="2246392"/>
                  </a:cubicBezTo>
                  <a:cubicBezTo>
                    <a:pt x="271576" y="2239141"/>
                    <a:pt x="268238" y="2229429"/>
                    <a:pt x="269046" y="2219607"/>
                  </a:cubicBezTo>
                  <a:lnTo>
                    <a:pt x="336427" y="1411111"/>
                  </a:lnTo>
                  <a:lnTo>
                    <a:pt x="399433" y="969998"/>
                  </a:lnTo>
                  <a:moveTo>
                    <a:pt x="1952149" y="0"/>
                  </a:moveTo>
                  <a:cubicBezTo>
                    <a:pt x="1835248" y="0"/>
                    <a:pt x="1740482" y="94766"/>
                    <a:pt x="1740482" y="211667"/>
                  </a:cubicBezTo>
                  <a:lnTo>
                    <a:pt x="1740482" y="282222"/>
                  </a:lnTo>
                  <a:cubicBezTo>
                    <a:pt x="1740482" y="399122"/>
                    <a:pt x="1835248" y="493889"/>
                    <a:pt x="1952149" y="493889"/>
                  </a:cubicBezTo>
                  <a:cubicBezTo>
                    <a:pt x="2069050" y="493889"/>
                    <a:pt x="2163816" y="399122"/>
                    <a:pt x="2163816" y="282222"/>
                  </a:cubicBezTo>
                  <a:lnTo>
                    <a:pt x="2163816" y="211667"/>
                  </a:lnTo>
                  <a:cubicBezTo>
                    <a:pt x="2163816" y="94766"/>
                    <a:pt x="2069050" y="0"/>
                    <a:pt x="1952149" y="0"/>
                  </a:cubicBezTo>
                  <a:moveTo>
                    <a:pt x="1732933" y="969998"/>
                  </a:moveTo>
                  <a:cubicBezTo>
                    <a:pt x="1734132" y="961884"/>
                    <a:pt x="1722703" y="958709"/>
                    <a:pt x="1719528" y="966258"/>
                  </a:cubicBezTo>
                  <a:lnTo>
                    <a:pt x="1565504" y="1325598"/>
                  </a:lnTo>
                  <a:cubicBezTo>
                    <a:pt x="1543248" y="1377518"/>
                    <a:pt x="1492172" y="1411161"/>
                    <a:pt x="1435682" y="1411111"/>
                  </a:cubicBezTo>
                  <a:lnTo>
                    <a:pt x="1370630" y="1411111"/>
                  </a:lnTo>
                  <a:cubicBezTo>
                    <a:pt x="1358766" y="1411122"/>
                    <a:pt x="1347691" y="1405168"/>
                    <a:pt x="1341155" y="1395265"/>
                  </a:cubicBezTo>
                  <a:cubicBezTo>
                    <a:pt x="1334620" y="1385363"/>
                    <a:pt x="1333500" y="1372839"/>
                    <a:pt x="1338175" y="1361934"/>
                  </a:cubicBezTo>
                  <a:lnTo>
                    <a:pt x="1528816" y="917222"/>
                  </a:lnTo>
                  <a:lnTo>
                    <a:pt x="1598948" y="741821"/>
                  </a:lnTo>
                  <a:cubicBezTo>
                    <a:pt x="1641818" y="634683"/>
                    <a:pt x="1745594" y="564437"/>
                    <a:pt x="1860991" y="564444"/>
                  </a:cubicBezTo>
                  <a:lnTo>
                    <a:pt x="2043307" y="564444"/>
                  </a:lnTo>
                  <a:cubicBezTo>
                    <a:pt x="2158704" y="564437"/>
                    <a:pt x="2262480" y="634683"/>
                    <a:pt x="2305350" y="741821"/>
                  </a:cubicBezTo>
                  <a:lnTo>
                    <a:pt x="2375482" y="917222"/>
                  </a:lnTo>
                  <a:lnTo>
                    <a:pt x="2566053" y="1361934"/>
                  </a:lnTo>
                  <a:cubicBezTo>
                    <a:pt x="2570728" y="1372839"/>
                    <a:pt x="2569607"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5" y="958709"/>
                    <a:pt x="2170236" y="961884"/>
                    <a:pt x="2171365" y="969998"/>
                  </a:cubicBezTo>
                  <a:lnTo>
                    <a:pt x="2234371" y="1411111"/>
                  </a:lnTo>
                  <a:lnTo>
                    <a:pt x="2301752" y="2219607"/>
                  </a:lnTo>
                  <a:cubicBezTo>
                    <a:pt x="2302560" y="2229429"/>
                    <a:pt x="2299222" y="2239141"/>
                    <a:pt x="2292548" y="2246392"/>
                  </a:cubicBezTo>
                  <a:cubicBezTo>
                    <a:pt x="2285874" y="2253643"/>
                    <a:pt x="2276470" y="2257771"/>
                    <a:pt x="2266615" y="2257778"/>
                  </a:cubicBezTo>
                  <a:lnTo>
                    <a:pt x="2212781" y="2257778"/>
                  </a:lnTo>
                  <a:cubicBezTo>
                    <a:pt x="2143799" y="2257786"/>
                    <a:pt x="2084922" y="2207921"/>
                    <a:pt x="2073575" y="2139879"/>
                  </a:cubicBezTo>
                  <a:lnTo>
                    <a:pt x="1959204" y="1452880"/>
                  </a:lnTo>
                  <a:cubicBezTo>
                    <a:pt x="1957864" y="1444978"/>
                    <a:pt x="1946575" y="1444978"/>
                    <a:pt x="1945235" y="1452880"/>
                  </a:cubicBezTo>
                  <a:lnTo>
                    <a:pt x="1830794" y="2139879"/>
                  </a:lnTo>
                  <a:cubicBezTo>
                    <a:pt x="1819442" y="2207948"/>
                    <a:pt x="1760525" y="2257821"/>
                    <a:pt x="1691517" y="2257778"/>
                  </a:cubicBezTo>
                  <a:lnTo>
                    <a:pt x="1637683" y="2257778"/>
                  </a:lnTo>
                  <a:cubicBezTo>
                    <a:pt x="1627828" y="2257771"/>
                    <a:pt x="1618424" y="2253643"/>
                    <a:pt x="1611750" y="2246392"/>
                  </a:cubicBezTo>
                  <a:cubicBezTo>
                    <a:pt x="1605076" y="2239141"/>
                    <a:pt x="1601738" y="2229429"/>
                    <a:pt x="1602546" y="2219607"/>
                  </a:cubicBezTo>
                  <a:lnTo>
                    <a:pt x="1669927" y="1411111"/>
                  </a:lnTo>
                  <a:lnTo>
                    <a:pt x="1732933" y="969998"/>
                  </a:lnTo>
                  <a:moveTo>
                    <a:pt x="3285649" y="0"/>
                  </a:moveTo>
                  <a:cubicBezTo>
                    <a:pt x="3168748" y="0"/>
                    <a:pt x="3073982" y="94766"/>
                    <a:pt x="3073982" y="211667"/>
                  </a:cubicBezTo>
                  <a:lnTo>
                    <a:pt x="3073982" y="282222"/>
                  </a:lnTo>
                  <a:cubicBezTo>
                    <a:pt x="3073982" y="399122"/>
                    <a:pt x="3168748" y="493889"/>
                    <a:pt x="3285649" y="493889"/>
                  </a:cubicBezTo>
                  <a:cubicBezTo>
                    <a:pt x="3402550" y="493889"/>
                    <a:pt x="3497316" y="399122"/>
                    <a:pt x="3497316" y="282222"/>
                  </a:cubicBezTo>
                  <a:lnTo>
                    <a:pt x="3497316" y="211667"/>
                  </a:lnTo>
                  <a:cubicBezTo>
                    <a:pt x="3497316" y="94766"/>
                    <a:pt x="3402550" y="0"/>
                    <a:pt x="3285649" y="0"/>
                  </a:cubicBezTo>
                  <a:moveTo>
                    <a:pt x="3066433" y="969998"/>
                  </a:moveTo>
                  <a:cubicBezTo>
                    <a:pt x="3067632" y="961884"/>
                    <a:pt x="3056203" y="958709"/>
                    <a:pt x="3053028" y="966258"/>
                  </a:cubicBezTo>
                  <a:lnTo>
                    <a:pt x="2899004" y="1325598"/>
                  </a:lnTo>
                  <a:cubicBezTo>
                    <a:pt x="2876748" y="1377518"/>
                    <a:pt x="2825672" y="1411161"/>
                    <a:pt x="2769182" y="1411111"/>
                  </a:cubicBezTo>
                  <a:lnTo>
                    <a:pt x="2704130" y="1411111"/>
                  </a:lnTo>
                  <a:cubicBezTo>
                    <a:pt x="2692266" y="1411122"/>
                    <a:pt x="2681191" y="1405168"/>
                    <a:pt x="2674655" y="1395265"/>
                  </a:cubicBezTo>
                  <a:cubicBezTo>
                    <a:pt x="2668120" y="1385363"/>
                    <a:pt x="2667000" y="1372839"/>
                    <a:pt x="2671675" y="1361934"/>
                  </a:cubicBezTo>
                  <a:lnTo>
                    <a:pt x="2862316" y="917222"/>
                  </a:lnTo>
                  <a:lnTo>
                    <a:pt x="2932448" y="741821"/>
                  </a:lnTo>
                  <a:cubicBezTo>
                    <a:pt x="2975318" y="634683"/>
                    <a:pt x="3079094" y="564437"/>
                    <a:pt x="3194491" y="564444"/>
                  </a:cubicBezTo>
                  <a:lnTo>
                    <a:pt x="3376807" y="564444"/>
                  </a:lnTo>
                  <a:cubicBezTo>
                    <a:pt x="3492204"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5" y="958709"/>
                    <a:pt x="3503736" y="961884"/>
                    <a:pt x="3504865" y="969998"/>
                  </a:cubicBezTo>
                  <a:lnTo>
                    <a:pt x="3567871" y="1411111"/>
                  </a:lnTo>
                  <a:lnTo>
                    <a:pt x="3635252" y="2219607"/>
                  </a:lnTo>
                  <a:cubicBezTo>
                    <a:pt x="3636060" y="2229429"/>
                    <a:pt x="3632722" y="2239141"/>
                    <a:pt x="3626048" y="2246392"/>
                  </a:cubicBezTo>
                  <a:cubicBezTo>
                    <a:pt x="3619374" y="2253643"/>
                    <a:pt x="3609970" y="2257771"/>
                    <a:pt x="3600115" y="2257778"/>
                  </a:cubicBezTo>
                  <a:lnTo>
                    <a:pt x="3546281" y="2257778"/>
                  </a:lnTo>
                  <a:cubicBezTo>
                    <a:pt x="3477299" y="2257786"/>
                    <a:pt x="3418422" y="2207921"/>
                    <a:pt x="3407075" y="2139879"/>
                  </a:cubicBezTo>
                  <a:lnTo>
                    <a:pt x="3292704" y="1452880"/>
                  </a:lnTo>
                  <a:cubicBezTo>
                    <a:pt x="3291364" y="1444978"/>
                    <a:pt x="3280075" y="1444978"/>
                    <a:pt x="3278735" y="1452880"/>
                  </a:cubicBezTo>
                  <a:lnTo>
                    <a:pt x="3164294" y="2139879"/>
                  </a:lnTo>
                  <a:cubicBezTo>
                    <a:pt x="3152942" y="2207948"/>
                    <a:pt x="3094025" y="2257821"/>
                    <a:pt x="3025017" y="2257778"/>
                  </a:cubicBezTo>
                  <a:lnTo>
                    <a:pt x="2971183" y="2257778"/>
                  </a:lnTo>
                  <a:cubicBezTo>
                    <a:pt x="2961328" y="2257771"/>
                    <a:pt x="2951924" y="2253643"/>
                    <a:pt x="2945250" y="2246392"/>
                  </a:cubicBezTo>
                  <a:cubicBezTo>
                    <a:pt x="2938576" y="2239141"/>
                    <a:pt x="2935238" y="2229429"/>
                    <a:pt x="2936046" y="2219607"/>
                  </a:cubicBezTo>
                  <a:lnTo>
                    <a:pt x="3003427" y="1411111"/>
                  </a:lnTo>
                  <a:lnTo>
                    <a:pt x="3066433" y="969998"/>
                  </a:lnTo>
                  <a:moveTo>
                    <a:pt x="4619149" y="0"/>
                  </a:moveTo>
                  <a:cubicBezTo>
                    <a:pt x="4502248" y="0"/>
                    <a:pt x="4407482" y="94766"/>
                    <a:pt x="4407482" y="211667"/>
                  </a:cubicBezTo>
                  <a:lnTo>
                    <a:pt x="4407482" y="282222"/>
                  </a:lnTo>
                  <a:cubicBezTo>
                    <a:pt x="4407482" y="399122"/>
                    <a:pt x="4502248" y="493889"/>
                    <a:pt x="4619149" y="493889"/>
                  </a:cubicBezTo>
                  <a:cubicBezTo>
                    <a:pt x="4736050" y="493889"/>
                    <a:pt x="4830816" y="399122"/>
                    <a:pt x="4830816" y="282222"/>
                  </a:cubicBezTo>
                  <a:lnTo>
                    <a:pt x="4830816" y="211667"/>
                  </a:lnTo>
                  <a:cubicBezTo>
                    <a:pt x="4830816" y="94766"/>
                    <a:pt x="4736050" y="0"/>
                    <a:pt x="4619149" y="0"/>
                  </a:cubicBezTo>
                  <a:moveTo>
                    <a:pt x="4399933" y="969998"/>
                  </a:moveTo>
                  <a:cubicBezTo>
                    <a:pt x="4401132" y="961884"/>
                    <a:pt x="4389703" y="958709"/>
                    <a:pt x="4386528" y="966258"/>
                  </a:cubicBezTo>
                  <a:lnTo>
                    <a:pt x="4232504" y="1325598"/>
                  </a:lnTo>
                  <a:cubicBezTo>
                    <a:pt x="4210248" y="1377518"/>
                    <a:pt x="4159172" y="1411161"/>
                    <a:pt x="4102682" y="1411111"/>
                  </a:cubicBezTo>
                  <a:lnTo>
                    <a:pt x="4037630" y="1411111"/>
                  </a:lnTo>
                  <a:cubicBezTo>
                    <a:pt x="4025766" y="1411122"/>
                    <a:pt x="4014691" y="1405168"/>
                    <a:pt x="4008155" y="1395265"/>
                  </a:cubicBezTo>
                  <a:cubicBezTo>
                    <a:pt x="4001620" y="1385363"/>
                    <a:pt x="4000500" y="1372839"/>
                    <a:pt x="4005175" y="1361934"/>
                  </a:cubicBezTo>
                  <a:lnTo>
                    <a:pt x="4195816" y="917222"/>
                  </a:lnTo>
                  <a:lnTo>
                    <a:pt x="4265948" y="741821"/>
                  </a:lnTo>
                  <a:cubicBezTo>
                    <a:pt x="4308818" y="634683"/>
                    <a:pt x="4412594" y="564437"/>
                    <a:pt x="4527991" y="564444"/>
                  </a:cubicBezTo>
                  <a:lnTo>
                    <a:pt x="4710307" y="564444"/>
                  </a:lnTo>
                  <a:cubicBezTo>
                    <a:pt x="4825704" y="564437"/>
                    <a:pt x="4929480" y="634683"/>
                    <a:pt x="4972350" y="741821"/>
                  </a:cubicBezTo>
                  <a:lnTo>
                    <a:pt x="5042483" y="917222"/>
                  </a:lnTo>
                  <a:lnTo>
                    <a:pt x="5233053" y="1361934"/>
                  </a:lnTo>
                  <a:cubicBezTo>
                    <a:pt x="5237727" y="1372839"/>
                    <a:pt x="5236607" y="1385363"/>
                    <a:pt x="5230073" y="1395265"/>
                  </a:cubicBezTo>
                  <a:cubicBezTo>
                    <a:pt x="5223537" y="1405168"/>
                    <a:pt x="5212462" y="1411122"/>
                    <a:pt x="5200597" y="1411111"/>
                  </a:cubicBezTo>
                  <a:lnTo>
                    <a:pt x="5135545" y="1411111"/>
                  </a:lnTo>
                  <a:cubicBezTo>
                    <a:pt x="5079107" y="1411105"/>
                    <a:pt x="5028101" y="1377471"/>
                    <a:pt x="5005863" y="1325598"/>
                  </a:cubicBezTo>
                  <a:lnTo>
                    <a:pt x="4851841" y="966258"/>
                  </a:lnTo>
                  <a:cubicBezTo>
                    <a:pt x="4848595" y="958709"/>
                    <a:pt x="4837236" y="961884"/>
                    <a:pt x="4838365" y="969998"/>
                  </a:cubicBezTo>
                  <a:lnTo>
                    <a:pt x="4901371" y="1411111"/>
                  </a:lnTo>
                  <a:lnTo>
                    <a:pt x="4968752" y="2219607"/>
                  </a:lnTo>
                  <a:cubicBezTo>
                    <a:pt x="4969560" y="2229429"/>
                    <a:pt x="4966222" y="2239141"/>
                    <a:pt x="4959548" y="2246392"/>
                  </a:cubicBezTo>
                  <a:cubicBezTo>
                    <a:pt x="4952874" y="2253643"/>
                    <a:pt x="4943470" y="2257771"/>
                    <a:pt x="4933615" y="2257778"/>
                  </a:cubicBezTo>
                  <a:lnTo>
                    <a:pt x="4879781" y="2257778"/>
                  </a:lnTo>
                  <a:cubicBezTo>
                    <a:pt x="4810799" y="2257786"/>
                    <a:pt x="4751922"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6" y="2239141"/>
                    <a:pt x="4268738" y="2229429"/>
                    <a:pt x="4269546" y="2219607"/>
                  </a:cubicBezTo>
                  <a:lnTo>
                    <a:pt x="4336927" y="1411111"/>
                  </a:lnTo>
                  <a:lnTo>
                    <a:pt x="4399933" y="969998"/>
                  </a:lnTo>
                </a:path>
              </a:pathLst>
            </a:custGeom>
            <a:solidFill>
              <a:srgbClr val="A6A6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2"/>
          <p:cNvGrpSpPr/>
          <p:nvPr/>
        </p:nvGrpSpPr>
        <p:grpSpPr>
          <a:xfrm>
            <a:off x="10025881" y="1699975"/>
            <a:ext cx="6591578" cy="3230761"/>
            <a:chOff x="0" y="-38100"/>
            <a:chExt cx="1736053" cy="850900"/>
          </a:xfrm>
        </p:grpSpPr>
        <p:sp>
          <p:nvSpPr>
            <p:cNvPr id="96" name="Google Shape;96;p2"/>
            <p:cNvSpPr/>
            <p:nvPr/>
          </p:nvSpPr>
          <p:spPr>
            <a:xfrm>
              <a:off x="0" y="0"/>
              <a:ext cx="1736053" cy="812800"/>
            </a:xfrm>
            <a:custGeom>
              <a:rect b="b" l="l" r="r" t="t"/>
              <a:pathLst>
                <a:path extrusionOk="0" h="812800" w="1736053">
                  <a:moveTo>
                    <a:pt x="59900" y="0"/>
                  </a:moveTo>
                  <a:lnTo>
                    <a:pt x="1676153" y="0"/>
                  </a:lnTo>
                  <a:cubicBezTo>
                    <a:pt x="1709235" y="0"/>
                    <a:pt x="1736053" y="26818"/>
                    <a:pt x="1736053" y="59900"/>
                  </a:cubicBezTo>
                  <a:lnTo>
                    <a:pt x="1736053" y="752900"/>
                  </a:lnTo>
                  <a:cubicBezTo>
                    <a:pt x="1736053" y="785982"/>
                    <a:pt x="1709235" y="812800"/>
                    <a:pt x="1676153" y="812800"/>
                  </a:cubicBezTo>
                  <a:lnTo>
                    <a:pt x="59900" y="812800"/>
                  </a:lnTo>
                  <a:cubicBezTo>
                    <a:pt x="26818" y="812800"/>
                    <a:pt x="0" y="785982"/>
                    <a:pt x="0" y="752900"/>
                  </a:cubicBezTo>
                  <a:lnTo>
                    <a:pt x="0" y="59900"/>
                  </a:lnTo>
                  <a:cubicBezTo>
                    <a:pt x="0" y="26818"/>
                    <a:pt x="26818" y="0"/>
                    <a:pt x="59900" y="0"/>
                  </a:cubicBezTo>
                  <a:close/>
                </a:path>
              </a:pathLst>
            </a:custGeom>
            <a:solidFill>
              <a:srgbClr val="48CF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 name="Google Shape;98;p2"/>
          <p:cNvGrpSpPr/>
          <p:nvPr/>
        </p:nvGrpSpPr>
        <p:grpSpPr>
          <a:xfrm>
            <a:off x="10025881" y="5211603"/>
            <a:ext cx="6591578" cy="3230761"/>
            <a:chOff x="0" y="-38100"/>
            <a:chExt cx="1736053" cy="850900"/>
          </a:xfrm>
        </p:grpSpPr>
        <p:sp>
          <p:nvSpPr>
            <p:cNvPr id="99" name="Google Shape;99;p2"/>
            <p:cNvSpPr/>
            <p:nvPr/>
          </p:nvSpPr>
          <p:spPr>
            <a:xfrm>
              <a:off x="0" y="0"/>
              <a:ext cx="1736053" cy="812800"/>
            </a:xfrm>
            <a:custGeom>
              <a:rect b="b" l="l" r="r" t="t"/>
              <a:pathLst>
                <a:path extrusionOk="0" h="812800" w="1736053">
                  <a:moveTo>
                    <a:pt x="59900" y="0"/>
                  </a:moveTo>
                  <a:lnTo>
                    <a:pt x="1676153" y="0"/>
                  </a:lnTo>
                  <a:cubicBezTo>
                    <a:pt x="1709235" y="0"/>
                    <a:pt x="1736053" y="26818"/>
                    <a:pt x="1736053" y="59900"/>
                  </a:cubicBezTo>
                  <a:lnTo>
                    <a:pt x="1736053" y="752900"/>
                  </a:lnTo>
                  <a:cubicBezTo>
                    <a:pt x="1736053" y="785982"/>
                    <a:pt x="1709235" y="812800"/>
                    <a:pt x="1676153" y="812800"/>
                  </a:cubicBezTo>
                  <a:lnTo>
                    <a:pt x="59900" y="812800"/>
                  </a:lnTo>
                  <a:cubicBezTo>
                    <a:pt x="26818" y="812800"/>
                    <a:pt x="0" y="785982"/>
                    <a:pt x="0" y="752900"/>
                  </a:cubicBezTo>
                  <a:lnTo>
                    <a:pt x="0" y="59900"/>
                  </a:lnTo>
                  <a:cubicBezTo>
                    <a:pt x="0" y="26818"/>
                    <a:pt x="26818" y="0"/>
                    <a:pt x="59900" y="0"/>
                  </a:cubicBezTo>
                  <a:close/>
                </a:path>
              </a:pathLst>
            </a:custGeom>
            <a:solidFill>
              <a:srgbClr val="48CF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 name="Google Shape;101;p2"/>
          <p:cNvGrpSpPr/>
          <p:nvPr/>
        </p:nvGrpSpPr>
        <p:grpSpPr>
          <a:xfrm>
            <a:off x="9257798" y="2616161"/>
            <a:ext cx="1536164" cy="1543050"/>
            <a:chOff x="1813" y="0"/>
            <a:chExt cx="809173" cy="812800"/>
          </a:xfrm>
        </p:grpSpPr>
        <p:sp>
          <p:nvSpPr>
            <p:cNvPr id="102" name="Google Shape;102;p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E6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 name="Google Shape;104;p2"/>
          <p:cNvGrpSpPr/>
          <p:nvPr/>
        </p:nvGrpSpPr>
        <p:grpSpPr>
          <a:xfrm>
            <a:off x="9257798" y="6127789"/>
            <a:ext cx="1536164" cy="1543050"/>
            <a:chOff x="1813" y="0"/>
            <a:chExt cx="809173" cy="812800"/>
          </a:xfrm>
        </p:grpSpPr>
        <p:sp>
          <p:nvSpPr>
            <p:cNvPr id="105" name="Google Shape;105;p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E6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07" name="Google Shape;107;p2"/>
          <p:cNvPicPr preferRelativeResize="0"/>
          <p:nvPr/>
        </p:nvPicPr>
        <p:blipFill rotWithShape="1">
          <a:blip r:embed="rId3">
            <a:alphaModFix/>
          </a:blip>
          <a:srcRect b="0" l="0" r="0" t="0"/>
          <a:stretch/>
        </p:blipFill>
        <p:spPr>
          <a:xfrm>
            <a:off x="9491148" y="2972509"/>
            <a:ext cx="1069467" cy="830353"/>
          </a:xfrm>
          <a:prstGeom prst="rect">
            <a:avLst/>
          </a:prstGeom>
          <a:noFill/>
          <a:ln>
            <a:noFill/>
          </a:ln>
        </p:spPr>
      </p:pic>
      <p:pic>
        <p:nvPicPr>
          <p:cNvPr id="108" name="Google Shape;108;p2"/>
          <p:cNvPicPr preferRelativeResize="0"/>
          <p:nvPr/>
        </p:nvPicPr>
        <p:blipFill rotWithShape="1">
          <a:blip r:embed="rId3">
            <a:alphaModFix/>
          </a:blip>
          <a:srcRect b="0" l="0" r="0" t="0"/>
          <a:stretch/>
        </p:blipFill>
        <p:spPr>
          <a:xfrm>
            <a:off x="9491148" y="6484138"/>
            <a:ext cx="1069467" cy="830353"/>
          </a:xfrm>
          <a:prstGeom prst="rect">
            <a:avLst/>
          </a:prstGeom>
          <a:noFill/>
          <a:ln>
            <a:noFill/>
          </a:ln>
        </p:spPr>
      </p:pic>
      <p:sp>
        <p:nvSpPr>
          <p:cNvPr id="109" name="Google Shape;109;p2"/>
          <p:cNvSpPr txBox="1"/>
          <p:nvPr/>
        </p:nvSpPr>
        <p:spPr>
          <a:xfrm>
            <a:off x="1727507" y="2120469"/>
            <a:ext cx="6450600" cy="769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5000" u="none" cap="none" strike="noStrike">
                <a:solidFill>
                  <a:srgbClr val="FE6D73"/>
                </a:solidFill>
              </a:rPr>
              <a:t>8 MILLION</a:t>
            </a:r>
            <a:endParaRPr b="1"/>
          </a:p>
        </p:txBody>
      </p:sp>
      <p:sp>
        <p:nvSpPr>
          <p:cNvPr id="110" name="Google Shape;110;p2"/>
          <p:cNvSpPr txBox="1"/>
          <p:nvPr/>
        </p:nvSpPr>
        <p:spPr>
          <a:xfrm>
            <a:off x="1727507" y="3102767"/>
            <a:ext cx="6907724" cy="194436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3700" u="none" cap="none" strike="noStrike">
                <a:solidFill>
                  <a:srgbClr val="545454"/>
                </a:solidFill>
                <a:latin typeface="DM Sans"/>
                <a:ea typeface="DM Sans"/>
                <a:cs typeface="DM Sans"/>
                <a:sym typeface="DM Sans"/>
              </a:rPr>
              <a:t>At 8 million, India has the world’s largest blind population. </a:t>
            </a:r>
            <a:endParaRPr/>
          </a:p>
        </p:txBody>
      </p:sp>
      <p:sp>
        <p:nvSpPr>
          <p:cNvPr id="111" name="Google Shape;111;p2"/>
          <p:cNvSpPr txBox="1"/>
          <p:nvPr/>
        </p:nvSpPr>
        <p:spPr>
          <a:xfrm>
            <a:off x="11178406" y="2118323"/>
            <a:ext cx="4703093" cy="1821813"/>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2800" u="none" cap="none" strike="noStrike">
                <a:solidFill>
                  <a:srgbClr val="FFFFFF"/>
                </a:solidFill>
                <a:latin typeface="DM Sans"/>
                <a:ea typeface="DM Sans"/>
                <a:cs typeface="DM Sans"/>
                <a:sym typeface="DM Sans"/>
              </a:rPr>
              <a:t>Given the alarming rates of blindness in India, there is a huge scope for assistive helping aids.</a:t>
            </a:r>
            <a:endParaRPr/>
          </a:p>
        </p:txBody>
      </p:sp>
      <p:sp>
        <p:nvSpPr>
          <p:cNvPr id="112" name="Google Shape;112;p2"/>
          <p:cNvSpPr txBox="1"/>
          <p:nvPr/>
        </p:nvSpPr>
        <p:spPr>
          <a:xfrm>
            <a:off x="11178406" y="6067465"/>
            <a:ext cx="4703093" cy="1821813"/>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2800" u="none" cap="none" strike="noStrike">
                <a:solidFill>
                  <a:srgbClr val="FFFFFF"/>
                </a:solidFill>
                <a:latin typeface="DM Sans"/>
                <a:ea typeface="DM Sans"/>
                <a:cs typeface="DM Sans"/>
                <a:sym typeface="DM Sans"/>
              </a:rPr>
              <a:t>Therefore, we can leverage the use of machine learning tools to improve their social interactions.</a:t>
            </a:r>
            <a:endParaRPr/>
          </a:p>
        </p:txBody>
      </p:sp>
      <p:sp>
        <p:nvSpPr>
          <p:cNvPr id="113" name="Google Shape;113;p2"/>
          <p:cNvSpPr txBox="1"/>
          <p:nvPr/>
        </p:nvSpPr>
        <p:spPr>
          <a:xfrm>
            <a:off x="573833" y="9286875"/>
            <a:ext cx="17120212" cy="208027"/>
          </a:xfrm>
          <a:prstGeom prst="rect">
            <a:avLst/>
          </a:prstGeom>
          <a:noFill/>
          <a:ln>
            <a:noFill/>
          </a:ln>
        </p:spPr>
        <p:txBody>
          <a:bodyPr anchorCtr="0" anchor="t" bIns="0" lIns="0" spcFirstLastPara="1" rIns="0" wrap="square" tIns="0">
            <a:spAutoFit/>
          </a:bodyPr>
          <a:lstStyle/>
          <a:p>
            <a:pPr indent="0" lvl="0" marL="0" marR="0" rtl="0" algn="l">
              <a:lnSpc>
                <a:spcPct val="102000"/>
              </a:lnSpc>
              <a:spcBef>
                <a:spcPts val="0"/>
              </a:spcBef>
              <a:spcAft>
                <a:spcPts val="0"/>
              </a:spcAft>
              <a:buNone/>
            </a:pPr>
            <a:r>
              <a:rPr b="0" i="0" lang="en-US" sz="1600" u="sng" cap="none" strike="noStrike">
                <a:solidFill>
                  <a:srgbClr val="8134D8"/>
                </a:solidFill>
                <a:latin typeface="League Spartan"/>
                <a:ea typeface="League Spartan"/>
                <a:cs typeface="League Spartan"/>
                <a:sym typeface="League Spartan"/>
                <a:hlinkClick r:id="rId4">
                  <a:extLst>
                    <a:ext uri="{A12FA001-AC4F-418D-AE19-62706E023703}">
                      <ahyp:hlinkClr val="tx"/>
                    </a:ext>
                  </a:extLst>
                </a:hlinkClick>
              </a:rPr>
              <a:t>https://www.firstpost.com/health/at-8-million-india-has-the-worlds-largest-blind-population-nearly-half-of-it-was-preventable-10529251.html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3"/>
          <p:cNvPicPr preferRelativeResize="0"/>
          <p:nvPr/>
        </p:nvPicPr>
        <p:blipFill rotWithShape="1">
          <a:blip r:embed="rId3">
            <a:alphaModFix amt="52999"/>
          </a:blip>
          <a:srcRect b="0" l="7776" r="7777" t="0"/>
          <a:stretch/>
        </p:blipFill>
        <p:spPr>
          <a:xfrm>
            <a:off x="0" y="0"/>
            <a:ext cx="18288003" cy="10286999"/>
          </a:xfrm>
          <a:prstGeom prst="rect">
            <a:avLst/>
          </a:prstGeom>
          <a:noFill/>
          <a:ln>
            <a:noFill/>
          </a:ln>
        </p:spPr>
      </p:pic>
      <p:pic>
        <p:nvPicPr>
          <p:cNvPr id="119" name="Google Shape;119;p3"/>
          <p:cNvPicPr preferRelativeResize="0"/>
          <p:nvPr/>
        </p:nvPicPr>
        <p:blipFill rotWithShape="1">
          <a:blip r:embed="rId4">
            <a:alphaModFix/>
          </a:blip>
          <a:srcRect b="0" l="0" r="0" t="0"/>
          <a:stretch/>
        </p:blipFill>
        <p:spPr>
          <a:xfrm>
            <a:off x="1497615" y="4172431"/>
            <a:ext cx="600902" cy="618320"/>
          </a:xfrm>
          <a:prstGeom prst="rect">
            <a:avLst/>
          </a:prstGeom>
          <a:noFill/>
          <a:ln>
            <a:noFill/>
          </a:ln>
        </p:spPr>
      </p:pic>
      <p:sp>
        <p:nvSpPr>
          <p:cNvPr id="120" name="Google Shape;120;p3"/>
          <p:cNvSpPr txBox="1"/>
          <p:nvPr/>
        </p:nvSpPr>
        <p:spPr>
          <a:xfrm>
            <a:off x="4010249" y="1986021"/>
            <a:ext cx="9342300" cy="9696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US" sz="6300" u="none" cap="none" strike="noStrike">
                <a:solidFill>
                  <a:srgbClr val="000000"/>
                </a:solidFill>
                <a:latin typeface="League Spartan"/>
                <a:ea typeface="League Spartan"/>
                <a:cs typeface="League Spartan"/>
                <a:sym typeface="League Spartan"/>
              </a:rPr>
              <a:t>OVERVIEW</a:t>
            </a:r>
            <a:endParaRPr b="1"/>
          </a:p>
        </p:txBody>
      </p:sp>
      <p:sp>
        <p:nvSpPr>
          <p:cNvPr id="121" name="Google Shape;121;p3"/>
          <p:cNvSpPr txBox="1"/>
          <p:nvPr/>
        </p:nvSpPr>
        <p:spPr>
          <a:xfrm>
            <a:off x="2514198" y="4077812"/>
            <a:ext cx="39066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000000"/>
                </a:solidFill>
                <a:latin typeface="League Spartan"/>
                <a:ea typeface="League Spartan"/>
                <a:cs typeface="League Spartan"/>
                <a:sym typeface="League Spartan"/>
              </a:rPr>
              <a:t>Motivation</a:t>
            </a:r>
            <a:endParaRPr b="1">
              <a:latin typeface="League Spartan"/>
              <a:ea typeface="League Spartan"/>
              <a:cs typeface="League Spartan"/>
              <a:sym typeface="League Spartan"/>
            </a:endParaRPr>
          </a:p>
        </p:txBody>
      </p:sp>
      <p:sp>
        <p:nvSpPr>
          <p:cNvPr id="122" name="Google Shape;122;p3"/>
          <p:cNvSpPr txBox="1"/>
          <p:nvPr/>
        </p:nvSpPr>
        <p:spPr>
          <a:xfrm>
            <a:off x="2514198" y="4930961"/>
            <a:ext cx="47772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000000"/>
                </a:solidFill>
                <a:latin typeface="League Spartan"/>
                <a:ea typeface="League Spartan"/>
                <a:cs typeface="League Spartan"/>
                <a:sym typeface="League Spartan"/>
              </a:rPr>
              <a:t>Problem Statement</a:t>
            </a:r>
            <a:endParaRPr b="1">
              <a:latin typeface="League Spartan"/>
              <a:ea typeface="League Spartan"/>
              <a:cs typeface="League Spartan"/>
              <a:sym typeface="League Spartan"/>
            </a:endParaRPr>
          </a:p>
        </p:txBody>
      </p:sp>
      <p:sp>
        <p:nvSpPr>
          <p:cNvPr id="123" name="Google Shape;123;p3"/>
          <p:cNvSpPr txBox="1"/>
          <p:nvPr/>
        </p:nvSpPr>
        <p:spPr>
          <a:xfrm>
            <a:off x="2514198" y="5784111"/>
            <a:ext cx="39066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000000"/>
                </a:solidFill>
                <a:latin typeface="League Spartan"/>
                <a:ea typeface="League Spartan"/>
                <a:cs typeface="League Spartan"/>
                <a:sym typeface="League Spartan"/>
              </a:rPr>
              <a:t>Novelty</a:t>
            </a:r>
            <a:endParaRPr b="1">
              <a:latin typeface="League Spartan"/>
              <a:ea typeface="League Spartan"/>
              <a:cs typeface="League Spartan"/>
              <a:sym typeface="League Spartan"/>
            </a:endParaRPr>
          </a:p>
        </p:txBody>
      </p:sp>
      <p:sp>
        <p:nvSpPr>
          <p:cNvPr id="124" name="Google Shape;124;p3"/>
          <p:cNvSpPr txBox="1"/>
          <p:nvPr/>
        </p:nvSpPr>
        <p:spPr>
          <a:xfrm>
            <a:off x="8363085" y="4152749"/>
            <a:ext cx="39066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000000"/>
                </a:solidFill>
                <a:latin typeface="League Spartan"/>
                <a:ea typeface="League Spartan"/>
                <a:cs typeface="League Spartan"/>
                <a:sym typeface="League Spartan"/>
              </a:rPr>
              <a:t>Introduction</a:t>
            </a:r>
            <a:endParaRPr b="1">
              <a:latin typeface="League Spartan"/>
              <a:ea typeface="League Spartan"/>
              <a:cs typeface="League Spartan"/>
              <a:sym typeface="League Spartan"/>
            </a:endParaRPr>
          </a:p>
        </p:txBody>
      </p:sp>
      <p:sp>
        <p:nvSpPr>
          <p:cNvPr id="125" name="Google Shape;125;p3"/>
          <p:cNvSpPr txBox="1"/>
          <p:nvPr/>
        </p:nvSpPr>
        <p:spPr>
          <a:xfrm>
            <a:off x="8363085" y="4903343"/>
            <a:ext cx="39066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000000"/>
                </a:solidFill>
                <a:latin typeface="League Spartan"/>
                <a:ea typeface="League Spartan"/>
                <a:cs typeface="League Spartan"/>
                <a:sym typeface="League Spartan"/>
              </a:rPr>
              <a:t>Approach</a:t>
            </a:r>
            <a:endParaRPr b="1">
              <a:latin typeface="League Spartan"/>
              <a:ea typeface="League Spartan"/>
              <a:cs typeface="League Spartan"/>
              <a:sym typeface="League Spartan"/>
            </a:endParaRPr>
          </a:p>
        </p:txBody>
      </p:sp>
      <p:sp>
        <p:nvSpPr>
          <p:cNvPr id="126" name="Google Shape;126;p3"/>
          <p:cNvSpPr txBox="1"/>
          <p:nvPr/>
        </p:nvSpPr>
        <p:spPr>
          <a:xfrm>
            <a:off x="13352652" y="4884608"/>
            <a:ext cx="39066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000000"/>
                </a:solidFill>
                <a:latin typeface="League Spartan"/>
                <a:ea typeface="League Spartan"/>
                <a:cs typeface="League Spartan"/>
                <a:sym typeface="League Spartan"/>
              </a:rPr>
              <a:t>Literature Review</a:t>
            </a:r>
            <a:endParaRPr b="1">
              <a:latin typeface="League Spartan"/>
              <a:ea typeface="League Spartan"/>
              <a:cs typeface="League Spartan"/>
              <a:sym typeface="League Spartan"/>
            </a:endParaRPr>
          </a:p>
        </p:txBody>
      </p:sp>
      <p:sp>
        <p:nvSpPr>
          <p:cNvPr id="127" name="Google Shape;127;p3"/>
          <p:cNvSpPr txBox="1"/>
          <p:nvPr/>
        </p:nvSpPr>
        <p:spPr>
          <a:xfrm>
            <a:off x="8363085" y="5653936"/>
            <a:ext cx="39066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000000"/>
                </a:solidFill>
                <a:latin typeface="League Spartan"/>
                <a:ea typeface="League Spartan"/>
                <a:cs typeface="League Spartan"/>
                <a:sym typeface="League Spartan"/>
              </a:rPr>
              <a:t>Methodology</a:t>
            </a:r>
            <a:endParaRPr b="1">
              <a:latin typeface="League Spartan"/>
              <a:ea typeface="League Spartan"/>
              <a:cs typeface="League Spartan"/>
              <a:sym typeface="League Spartan"/>
            </a:endParaRPr>
          </a:p>
        </p:txBody>
      </p:sp>
      <p:sp>
        <p:nvSpPr>
          <p:cNvPr id="128" name="Google Shape;128;p3"/>
          <p:cNvSpPr txBox="1"/>
          <p:nvPr/>
        </p:nvSpPr>
        <p:spPr>
          <a:xfrm>
            <a:off x="13352652" y="5653936"/>
            <a:ext cx="39066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000000"/>
                </a:solidFill>
                <a:latin typeface="League Spartan"/>
                <a:ea typeface="League Spartan"/>
                <a:cs typeface="League Spartan"/>
                <a:sym typeface="League Spartan"/>
              </a:rPr>
              <a:t>System Prototype</a:t>
            </a:r>
            <a:endParaRPr b="1">
              <a:latin typeface="League Spartan"/>
              <a:ea typeface="League Spartan"/>
              <a:cs typeface="League Spartan"/>
              <a:sym typeface="League Spartan"/>
            </a:endParaRPr>
          </a:p>
        </p:txBody>
      </p:sp>
      <p:sp>
        <p:nvSpPr>
          <p:cNvPr id="129" name="Google Shape;129;p3"/>
          <p:cNvSpPr txBox="1"/>
          <p:nvPr/>
        </p:nvSpPr>
        <p:spPr>
          <a:xfrm>
            <a:off x="13352652" y="4115281"/>
            <a:ext cx="39066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000000"/>
                </a:solidFill>
                <a:latin typeface="League Spartan"/>
                <a:ea typeface="League Spartan"/>
                <a:cs typeface="League Spartan"/>
                <a:sym typeface="League Spartan"/>
              </a:rPr>
              <a:t>Scope</a:t>
            </a:r>
            <a:endParaRPr b="1">
              <a:latin typeface="League Spartan"/>
              <a:ea typeface="League Spartan"/>
              <a:cs typeface="League Spartan"/>
              <a:sym typeface="League Spartan"/>
            </a:endParaRPr>
          </a:p>
        </p:txBody>
      </p:sp>
      <p:pic>
        <p:nvPicPr>
          <p:cNvPr id="130" name="Google Shape;130;p3"/>
          <p:cNvPicPr preferRelativeResize="0"/>
          <p:nvPr/>
        </p:nvPicPr>
        <p:blipFill rotWithShape="1">
          <a:blip r:embed="rId4">
            <a:alphaModFix/>
          </a:blip>
          <a:srcRect b="0" l="0" r="0" t="0"/>
          <a:stretch/>
        </p:blipFill>
        <p:spPr>
          <a:xfrm>
            <a:off x="1497615" y="5039298"/>
            <a:ext cx="600902" cy="618320"/>
          </a:xfrm>
          <a:prstGeom prst="rect">
            <a:avLst/>
          </a:prstGeom>
          <a:noFill/>
          <a:ln>
            <a:noFill/>
          </a:ln>
        </p:spPr>
      </p:pic>
      <p:pic>
        <p:nvPicPr>
          <p:cNvPr id="131" name="Google Shape;131;p3"/>
          <p:cNvPicPr preferRelativeResize="0"/>
          <p:nvPr/>
        </p:nvPicPr>
        <p:blipFill rotWithShape="1">
          <a:blip r:embed="rId4">
            <a:alphaModFix/>
          </a:blip>
          <a:srcRect b="0" l="0" r="0" t="0"/>
          <a:stretch/>
        </p:blipFill>
        <p:spPr>
          <a:xfrm>
            <a:off x="1497615" y="5906166"/>
            <a:ext cx="600902" cy="618320"/>
          </a:xfrm>
          <a:prstGeom prst="rect">
            <a:avLst/>
          </a:prstGeom>
          <a:noFill/>
          <a:ln>
            <a:noFill/>
          </a:ln>
        </p:spPr>
      </p:pic>
      <p:pic>
        <p:nvPicPr>
          <p:cNvPr id="132" name="Google Shape;132;p3"/>
          <p:cNvPicPr preferRelativeResize="0"/>
          <p:nvPr/>
        </p:nvPicPr>
        <p:blipFill rotWithShape="1">
          <a:blip r:embed="rId4">
            <a:alphaModFix/>
          </a:blip>
          <a:srcRect b="0" l="0" r="0" t="0"/>
          <a:stretch/>
        </p:blipFill>
        <p:spPr>
          <a:xfrm>
            <a:off x="7291539" y="4172431"/>
            <a:ext cx="600902" cy="618320"/>
          </a:xfrm>
          <a:prstGeom prst="rect">
            <a:avLst/>
          </a:prstGeom>
          <a:noFill/>
          <a:ln>
            <a:noFill/>
          </a:ln>
        </p:spPr>
      </p:pic>
      <p:pic>
        <p:nvPicPr>
          <p:cNvPr id="133" name="Google Shape;133;p3"/>
          <p:cNvPicPr preferRelativeResize="0"/>
          <p:nvPr/>
        </p:nvPicPr>
        <p:blipFill rotWithShape="1">
          <a:blip r:embed="rId4">
            <a:alphaModFix/>
          </a:blip>
          <a:srcRect b="0" l="0" r="0" t="0"/>
          <a:stretch/>
        </p:blipFill>
        <p:spPr>
          <a:xfrm>
            <a:off x="7291539" y="4962336"/>
            <a:ext cx="600902" cy="618320"/>
          </a:xfrm>
          <a:prstGeom prst="rect">
            <a:avLst/>
          </a:prstGeom>
          <a:noFill/>
          <a:ln>
            <a:noFill/>
          </a:ln>
        </p:spPr>
      </p:pic>
      <p:pic>
        <p:nvPicPr>
          <p:cNvPr id="134" name="Google Shape;134;p3"/>
          <p:cNvPicPr preferRelativeResize="0"/>
          <p:nvPr/>
        </p:nvPicPr>
        <p:blipFill rotWithShape="1">
          <a:blip r:embed="rId4">
            <a:alphaModFix/>
          </a:blip>
          <a:srcRect b="0" l="0" r="0" t="0"/>
          <a:stretch/>
        </p:blipFill>
        <p:spPr>
          <a:xfrm>
            <a:off x="7291539" y="5752241"/>
            <a:ext cx="600902" cy="618320"/>
          </a:xfrm>
          <a:prstGeom prst="rect">
            <a:avLst/>
          </a:prstGeom>
          <a:noFill/>
          <a:ln>
            <a:noFill/>
          </a:ln>
        </p:spPr>
      </p:pic>
      <p:pic>
        <p:nvPicPr>
          <p:cNvPr id="135" name="Google Shape;135;p3"/>
          <p:cNvPicPr preferRelativeResize="0"/>
          <p:nvPr/>
        </p:nvPicPr>
        <p:blipFill rotWithShape="1">
          <a:blip r:embed="rId4">
            <a:alphaModFix/>
          </a:blip>
          <a:srcRect b="0" l="0" r="0" t="0"/>
          <a:stretch/>
        </p:blipFill>
        <p:spPr>
          <a:xfrm>
            <a:off x="12491691" y="4209899"/>
            <a:ext cx="600902" cy="618320"/>
          </a:xfrm>
          <a:prstGeom prst="rect">
            <a:avLst/>
          </a:prstGeom>
          <a:noFill/>
          <a:ln>
            <a:noFill/>
          </a:ln>
        </p:spPr>
      </p:pic>
      <p:pic>
        <p:nvPicPr>
          <p:cNvPr id="136" name="Google Shape;136;p3"/>
          <p:cNvPicPr preferRelativeResize="0"/>
          <p:nvPr/>
        </p:nvPicPr>
        <p:blipFill rotWithShape="1">
          <a:blip r:embed="rId4">
            <a:alphaModFix/>
          </a:blip>
          <a:srcRect b="0" l="0" r="0" t="0"/>
          <a:stretch/>
        </p:blipFill>
        <p:spPr>
          <a:xfrm>
            <a:off x="12491691" y="4999804"/>
            <a:ext cx="600902" cy="618320"/>
          </a:xfrm>
          <a:prstGeom prst="rect">
            <a:avLst/>
          </a:prstGeom>
          <a:noFill/>
          <a:ln>
            <a:noFill/>
          </a:ln>
        </p:spPr>
      </p:pic>
      <p:pic>
        <p:nvPicPr>
          <p:cNvPr id="137" name="Google Shape;137;p3"/>
          <p:cNvPicPr preferRelativeResize="0"/>
          <p:nvPr/>
        </p:nvPicPr>
        <p:blipFill rotWithShape="1">
          <a:blip r:embed="rId4">
            <a:alphaModFix/>
          </a:blip>
          <a:srcRect b="0" l="0" r="0" t="0"/>
          <a:stretch/>
        </p:blipFill>
        <p:spPr>
          <a:xfrm>
            <a:off x="12491691" y="5789709"/>
            <a:ext cx="600902" cy="618320"/>
          </a:xfrm>
          <a:prstGeom prst="rect">
            <a:avLst/>
          </a:prstGeom>
          <a:noFill/>
          <a:ln>
            <a:noFill/>
          </a:ln>
        </p:spPr>
      </p:pic>
      <p:sp>
        <p:nvSpPr>
          <p:cNvPr id="138" name="Google Shape;138;p3"/>
          <p:cNvSpPr txBox="1"/>
          <p:nvPr/>
        </p:nvSpPr>
        <p:spPr>
          <a:xfrm>
            <a:off x="2358575" y="6637250"/>
            <a:ext cx="4575300" cy="4617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US" sz="2999" u="none" cap="none" strike="noStrike">
                <a:solidFill>
                  <a:srgbClr val="000000"/>
                </a:solidFill>
                <a:latin typeface="League Spartan"/>
                <a:ea typeface="League Spartan"/>
                <a:cs typeface="League Spartan"/>
                <a:sym typeface="League Spartan"/>
              </a:rPr>
              <a:t>Potential Contribution</a:t>
            </a:r>
            <a:endParaRPr b="1">
              <a:latin typeface="League Spartan"/>
              <a:ea typeface="League Spartan"/>
              <a:cs typeface="League Spartan"/>
              <a:sym typeface="League Spartan"/>
            </a:endParaRPr>
          </a:p>
        </p:txBody>
      </p:sp>
      <p:pic>
        <p:nvPicPr>
          <p:cNvPr id="139" name="Google Shape;139;p3"/>
          <p:cNvPicPr preferRelativeResize="0"/>
          <p:nvPr/>
        </p:nvPicPr>
        <p:blipFill rotWithShape="1">
          <a:blip r:embed="rId4">
            <a:alphaModFix/>
          </a:blip>
          <a:srcRect b="0" l="0" r="0" t="0"/>
          <a:stretch/>
        </p:blipFill>
        <p:spPr>
          <a:xfrm>
            <a:off x="1497615" y="6773034"/>
            <a:ext cx="600902" cy="6183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6D0"/>
        </a:solidFill>
      </p:bgPr>
    </p:bg>
    <p:spTree>
      <p:nvGrpSpPr>
        <p:cNvPr id="143" name="Shape 143"/>
        <p:cNvGrpSpPr/>
        <p:nvPr/>
      </p:nvGrpSpPr>
      <p:grpSpPr>
        <a:xfrm>
          <a:off x="0" y="0"/>
          <a:ext cx="0" cy="0"/>
          <a:chOff x="0" y="0"/>
          <a:chExt cx="0" cy="0"/>
        </a:xfrm>
      </p:grpSpPr>
      <p:sp>
        <p:nvSpPr>
          <p:cNvPr id="144" name="Google Shape;144;p4"/>
          <p:cNvSpPr/>
          <p:nvPr/>
        </p:nvSpPr>
        <p:spPr>
          <a:xfrm>
            <a:off x="1028700" y="1028700"/>
            <a:ext cx="5832621" cy="8229600"/>
          </a:xfrm>
          <a:custGeom>
            <a:rect b="b" l="l" r="r" t="t"/>
            <a:pathLst>
              <a:path extrusionOk="0" h="2783840" w="1973010">
                <a:moveTo>
                  <a:pt x="1848550" y="2783840"/>
                </a:moveTo>
                <a:lnTo>
                  <a:pt x="124460" y="2783840"/>
                </a:lnTo>
                <a:cubicBezTo>
                  <a:pt x="55880" y="2783840"/>
                  <a:pt x="0" y="2727960"/>
                  <a:pt x="0" y="2659380"/>
                </a:cubicBezTo>
                <a:lnTo>
                  <a:pt x="0" y="124460"/>
                </a:lnTo>
                <a:cubicBezTo>
                  <a:pt x="0" y="55880"/>
                  <a:pt x="55880" y="0"/>
                  <a:pt x="124460" y="0"/>
                </a:cubicBezTo>
                <a:lnTo>
                  <a:pt x="1848550" y="0"/>
                </a:lnTo>
                <a:cubicBezTo>
                  <a:pt x="1917130" y="0"/>
                  <a:pt x="1973010" y="55880"/>
                  <a:pt x="1973010" y="124460"/>
                </a:cubicBezTo>
                <a:lnTo>
                  <a:pt x="1973010" y="2659380"/>
                </a:lnTo>
                <a:cubicBezTo>
                  <a:pt x="1973010" y="2727960"/>
                  <a:pt x="1917130" y="2783840"/>
                  <a:pt x="1848550" y="278384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1484325" y="1452472"/>
            <a:ext cx="4921370" cy="7382056"/>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3">
              <a:alphaModFix/>
            </a:blip>
            <a:stretch>
              <a:fillRect b="0" l="-58" r="-5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txBox="1"/>
          <p:nvPr/>
        </p:nvSpPr>
        <p:spPr>
          <a:xfrm>
            <a:off x="7440356" y="1545999"/>
            <a:ext cx="10657500" cy="969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6300" u="none" cap="none" strike="noStrike">
                <a:solidFill>
                  <a:srgbClr val="191919"/>
                </a:solidFill>
                <a:latin typeface="League Spartan"/>
                <a:ea typeface="League Spartan"/>
                <a:cs typeface="League Spartan"/>
                <a:sym typeface="League Spartan"/>
              </a:rPr>
              <a:t>MOTIVATION</a:t>
            </a:r>
            <a:endParaRPr b="1"/>
          </a:p>
        </p:txBody>
      </p:sp>
      <p:sp>
        <p:nvSpPr>
          <p:cNvPr id="147" name="Google Shape;147;p4"/>
          <p:cNvSpPr txBox="1"/>
          <p:nvPr/>
        </p:nvSpPr>
        <p:spPr>
          <a:xfrm>
            <a:off x="7440356" y="3456864"/>
            <a:ext cx="9734400" cy="5108400"/>
          </a:xfrm>
          <a:prstGeom prst="rect">
            <a:avLst/>
          </a:prstGeom>
          <a:noFill/>
          <a:ln>
            <a:noFill/>
          </a:ln>
        </p:spPr>
        <p:txBody>
          <a:bodyPr anchorCtr="0" anchor="t" bIns="0" lIns="0" spcFirstLastPara="1" rIns="0" wrap="square" tIns="0">
            <a:spAutoFit/>
          </a:bodyPr>
          <a:lstStyle/>
          <a:p>
            <a:pPr indent="0" lvl="0" marL="0" marR="0" rtl="0" algn="l">
              <a:lnSpc>
                <a:spcPct val="140028"/>
              </a:lnSpc>
              <a:spcBef>
                <a:spcPts val="0"/>
              </a:spcBef>
              <a:spcAft>
                <a:spcPts val="0"/>
              </a:spcAft>
              <a:buNone/>
            </a:pPr>
            <a:r>
              <a:rPr i="0" lang="en-US" sz="3530" u="none" cap="none" strike="noStrike">
                <a:solidFill>
                  <a:srgbClr val="FF6B6B"/>
                </a:solidFill>
                <a:latin typeface="League Spartan"/>
                <a:ea typeface="League Spartan"/>
                <a:cs typeface="League Spartan"/>
                <a:sym typeface="League Spartan"/>
              </a:rPr>
              <a:t>Given that India has the highest number of visually impaired individuals in the world:</a:t>
            </a:r>
            <a:endParaRPr>
              <a:latin typeface="League Spartan"/>
              <a:ea typeface="League Spartan"/>
              <a:cs typeface="League Spartan"/>
              <a:sym typeface="League Spartan"/>
            </a:endParaRPr>
          </a:p>
          <a:p>
            <a:pPr indent="0" lvl="0" marL="0" marR="0" rtl="0" algn="l">
              <a:lnSpc>
                <a:spcPct val="140028"/>
              </a:lnSpc>
              <a:spcBef>
                <a:spcPts val="0"/>
              </a:spcBef>
              <a:spcAft>
                <a:spcPts val="0"/>
              </a:spcAft>
              <a:buNone/>
            </a:pPr>
            <a:r>
              <a:t/>
            </a:r>
            <a:endParaRPr i="0" sz="3530" u="none" cap="none" strike="noStrike">
              <a:solidFill>
                <a:srgbClr val="FF6B6B"/>
              </a:solidFill>
              <a:latin typeface="League Spartan"/>
              <a:ea typeface="League Spartan"/>
              <a:cs typeface="League Spartan"/>
              <a:sym typeface="League Spartan"/>
            </a:endParaRPr>
          </a:p>
          <a:p>
            <a:pPr indent="0" lvl="0" marL="0" marR="0" rtl="0" algn="l">
              <a:lnSpc>
                <a:spcPct val="140028"/>
              </a:lnSpc>
              <a:spcBef>
                <a:spcPts val="0"/>
              </a:spcBef>
              <a:spcAft>
                <a:spcPts val="0"/>
              </a:spcAft>
              <a:buNone/>
            </a:pPr>
            <a:r>
              <a:rPr i="0" lang="en-US" sz="3530" u="none" cap="none" strike="noStrike">
                <a:solidFill>
                  <a:srgbClr val="191919"/>
                </a:solidFill>
                <a:latin typeface="League Spartan"/>
                <a:ea typeface="League Spartan"/>
                <a:cs typeface="League Spartan"/>
                <a:sym typeface="League Spartan"/>
              </a:rPr>
              <a:t>It is crucial to develop assistive technologies that leverage machine learning to enable them to access emails and communicate via speech inputs, thus improving their quality of life and social interaction.</a:t>
            </a:r>
            <a:endParaRPr>
              <a:latin typeface="League Spartan"/>
              <a:ea typeface="League Spartan"/>
              <a:cs typeface="League Spartan"/>
              <a:sym typeface="League Spart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1E1"/>
        </a:solidFill>
      </p:bgPr>
    </p:bg>
    <p:spTree>
      <p:nvGrpSpPr>
        <p:cNvPr id="151" name="Shape 151"/>
        <p:cNvGrpSpPr/>
        <p:nvPr/>
      </p:nvGrpSpPr>
      <p:grpSpPr>
        <a:xfrm>
          <a:off x="0" y="0"/>
          <a:ext cx="0" cy="0"/>
          <a:chOff x="0" y="0"/>
          <a:chExt cx="0" cy="0"/>
        </a:xfrm>
      </p:grpSpPr>
      <p:grpSp>
        <p:nvGrpSpPr>
          <p:cNvPr id="152" name="Google Shape;152;p5"/>
          <p:cNvGrpSpPr/>
          <p:nvPr/>
        </p:nvGrpSpPr>
        <p:grpSpPr>
          <a:xfrm>
            <a:off x="-180809" y="-308085"/>
            <a:ext cx="18855175" cy="3438701"/>
            <a:chOff x="0" y="-38100"/>
            <a:chExt cx="4965972" cy="905666"/>
          </a:xfrm>
        </p:grpSpPr>
        <p:sp>
          <p:nvSpPr>
            <p:cNvPr id="153" name="Google Shape;153;p5"/>
            <p:cNvSpPr/>
            <p:nvPr/>
          </p:nvSpPr>
          <p:spPr>
            <a:xfrm>
              <a:off x="0" y="0"/>
              <a:ext cx="4965972" cy="867566"/>
            </a:xfrm>
            <a:custGeom>
              <a:rect b="b" l="l" r="r" t="t"/>
              <a:pathLst>
                <a:path extrusionOk="0" h="867566" w="4965972">
                  <a:moveTo>
                    <a:pt x="0" y="0"/>
                  </a:moveTo>
                  <a:lnTo>
                    <a:pt x="4965972" y="0"/>
                  </a:lnTo>
                  <a:lnTo>
                    <a:pt x="4965972" y="867566"/>
                  </a:lnTo>
                  <a:lnTo>
                    <a:pt x="0" y="867566"/>
                  </a:lnTo>
                  <a:close/>
                </a:path>
              </a:pathLst>
            </a:custGeom>
            <a:solidFill>
              <a:srgbClr val="23301B"/>
            </a:solidFill>
            <a:ln>
              <a:noFill/>
            </a:ln>
          </p:spPr>
        </p:sp>
        <p:sp>
          <p:nvSpPr>
            <p:cNvPr id="154" name="Google Shape;154;p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5" name="Google Shape;155;p5"/>
          <p:cNvGrpSpPr/>
          <p:nvPr/>
        </p:nvGrpSpPr>
        <p:grpSpPr>
          <a:xfrm>
            <a:off x="1923928" y="1577238"/>
            <a:ext cx="9542718" cy="3230761"/>
            <a:chOff x="0" y="-38100"/>
            <a:chExt cx="2513308" cy="850900"/>
          </a:xfrm>
        </p:grpSpPr>
        <p:sp>
          <p:nvSpPr>
            <p:cNvPr id="156" name="Google Shape;156;p5"/>
            <p:cNvSpPr/>
            <p:nvPr/>
          </p:nvSpPr>
          <p:spPr>
            <a:xfrm>
              <a:off x="0" y="0"/>
              <a:ext cx="2513308" cy="528956"/>
            </a:xfrm>
            <a:custGeom>
              <a:rect b="b" l="l" r="r" t="t"/>
              <a:pathLst>
                <a:path extrusionOk="0" h="528956" w="2513308">
                  <a:moveTo>
                    <a:pt x="0" y="0"/>
                  </a:moveTo>
                  <a:lnTo>
                    <a:pt x="2513308" y="0"/>
                  </a:lnTo>
                  <a:lnTo>
                    <a:pt x="2513308" y="528956"/>
                  </a:lnTo>
                  <a:lnTo>
                    <a:pt x="0" y="528956"/>
                  </a:lnTo>
                  <a:close/>
                </a:path>
              </a:pathLst>
            </a:custGeom>
            <a:solidFill>
              <a:srgbClr val="466632"/>
            </a:solidFill>
            <a:ln>
              <a:noFill/>
            </a:ln>
          </p:spPr>
        </p:sp>
        <p:sp>
          <p:nvSpPr>
            <p:cNvPr id="157" name="Google Shape;157;p5"/>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8" name="Google Shape;158;p5"/>
          <p:cNvSpPr txBox="1"/>
          <p:nvPr/>
        </p:nvSpPr>
        <p:spPr>
          <a:xfrm>
            <a:off x="2847591" y="2379748"/>
            <a:ext cx="9746700" cy="921000"/>
          </a:xfrm>
          <a:prstGeom prst="rect">
            <a:avLst/>
          </a:prstGeom>
          <a:noFill/>
          <a:ln>
            <a:noFill/>
          </a:ln>
        </p:spPr>
        <p:txBody>
          <a:bodyPr anchorCtr="0" anchor="t" bIns="0" lIns="0" spcFirstLastPara="1" rIns="0" wrap="square" tIns="0">
            <a:spAutoFit/>
          </a:bodyPr>
          <a:lstStyle/>
          <a:p>
            <a:pPr indent="0" lvl="0" marL="0" marR="0" rtl="0" algn="l">
              <a:lnSpc>
                <a:spcPct val="94984"/>
              </a:lnSpc>
              <a:spcBef>
                <a:spcPts val="0"/>
              </a:spcBef>
              <a:spcAft>
                <a:spcPts val="0"/>
              </a:spcAft>
              <a:buNone/>
            </a:pPr>
            <a:r>
              <a:rPr b="1" i="0" lang="en-US" sz="6300" u="none" cap="none" strike="noStrike">
                <a:solidFill>
                  <a:srgbClr val="E1E1E1"/>
                </a:solidFill>
                <a:latin typeface="League Spartan"/>
                <a:ea typeface="League Spartan"/>
                <a:cs typeface="League Spartan"/>
                <a:sym typeface="League Spartan"/>
              </a:rPr>
              <a:t>INTRODUCTION</a:t>
            </a:r>
            <a:endParaRPr b="1"/>
          </a:p>
        </p:txBody>
      </p:sp>
      <p:pic>
        <p:nvPicPr>
          <p:cNvPr id="159" name="Google Shape;159;p5"/>
          <p:cNvPicPr preferRelativeResize="0"/>
          <p:nvPr/>
        </p:nvPicPr>
        <p:blipFill rotWithShape="1">
          <a:blip r:embed="rId3">
            <a:alphaModFix/>
          </a:blip>
          <a:srcRect b="0" l="0" r="0" t="0"/>
          <a:stretch/>
        </p:blipFill>
        <p:spPr>
          <a:xfrm>
            <a:off x="10619132" y="-1589910"/>
            <a:ext cx="4318969" cy="4114800"/>
          </a:xfrm>
          <a:prstGeom prst="rect">
            <a:avLst/>
          </a:prstGeom>
          <a:noFill/>
          <a:ln>
            <a:noFill/>
          </a:ln>
        </p:spPr>
      </p:pic>
      <p:pic>
        <p:nvPicPr>
          <p:cNvPr id="160" name="Google Shape;160;p5"/>
          <p:cNvPicPr preferRelativeResize="0"/>
          <p:nvPr/>
        </p:nvPicPr>
        <p:blipFill rotWithShape="1">
          <a:blip r:embed="rId3">
            <a:alphaModFix/>
          </a:blip>
          <a:srcRect b="0" l="0" r="0" t="0"/>
          <a:stretch/>
        </p:blipFill>
        <p:spPr>
          <a:xfrm>
            <a:off x="1923928" y="9258300"/>
            <a:ext cx="4318969" cy="4114800"/>
          </a:xfrm>
          <a:prstGeom prst="rect">
            <a:avLst/>
          </a:prstGeom>
          <a:noFill/>
          <a:ln>
            <a:noFill/>
          </a:ln>
        </p:spPr>
      </p:pic>
      <p:pic>
        <p:nvPicPr>
          <p:cNvPr id="161" name="Google Shape;161;p5"/>
          <p:cNvPicPr preferRelativeResize="0"/>
          <p:nvPr/>
        </p:nvPicPr>
        <p:blipFill rotWithShape="1">
          <a:blip r:embed="rId4">
            <a:alphaModFix/>
          </a:blip>
          <a:srcRect b="0" l="0" r="0" t="0"/>
          <a:stretch/>
        </p:blipFill>
        <p:spPr>
          <a:xfrm>
            <a:off x="13455201" y="7250287"/>
            <a:ext cx="4254863" cy="2595466"/>
          </a:xfrm>
          <a:prstGeom prst="rect">
            <a:avLst/>
          </a:prstGeom>
          <a:noFill/>
          <a:ln>
            <a:noFill/>
          </a:ln>
        </p:spPr>
      </p:pic>
      <p:pic>
        <p:nvPicPr>
          <p:cNvPr id="162" name="Google Shape;162;p5"/>
          <p:cNvPicPr preferRelativeResize="0"/>
          <p:nvPr/>
        </p:nvPicPr>
        <p:blipFill rotWithShape="1">
          <a:blip r:embed="rId5">
            <a:alphaModFix/>
          </a:blip>
          <a:srcRect b="0" l="0" r="0" t="0"/>
          <a:stretch/>
        </p:blipFill>
        <p:spPr>
          <a:xfrm>
            <a:off x="13914274" y="3133051"/>
            <a:ext cx="3374136" cy="4114800"/>
          </a:xfrm>
          <a:prstGeom prst="rect">
            <a:avLst/>
          </a:prstGeom>
          <a:noFill/>
          <a:ln>
            <a:noFill/>
          </a:ln>
        </p:spPr>
      </p:pic>
      <p:sp>
        <p:nvSpPr>
          <p:cNvPr id="163" name="Google Shape;163;p5"/>
          <p:cNvSpPr txBox="1"/>
          <p:nvPr/>
        </p:nvSpPr>
        <p:spPr>
          <a:xfrm>
            <a:off x="1097146" y="3847843"/>
            <a:ext cx="11805605" cy="4988093"/>
          </a:xfrm>
          <a:prstGeom prst="rect">
            <a:avLst/>
          </a:prstGeom>
          <a:noFill/>
          <a:ln>
            <a:noFill/>
          </a:ln>
        </p:spPr>
        <p:txBody>
          <a:bodyPr anchorCtr="0" anchor="t" bIns="0" lIns="0" spcFirstLastPara="1" rIns="0" wrap="square" tIns="0">
            <a:spAutoFit/>
          </a:bodyPr>
          <a:lstStyle/>
          <a:p>
            <a:pPr indent="0" lvl="0" marL="0" marR="0" rtl="0" algn="l">
              <a:lnSpc>
                <a:spcPct val="242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336630" lvl="1" marL="673260" marR="0" rtl="0" algn="l">
              <a:lnSpc>
                <a:spcPct val="139993"/>
              </a:lnSpc>
              <a:spcBef>
                <a:spcPts val="0"/>
              </a:spcBef>
              <a:spcAft>
                <a:spcPts val="0"/>
              </a:spcAft>
              <a:buClr>
                <a:srgbClr val="23301B"/>
              </a:buClr>
              <a:buSzPts val="3118"/>
              <a:buFont typeface="Arial"/>
              <a:buChar char="•"/>
            </a:pPr>
            <a:r>
              <a:rPr b="0" i="0" lang="en-US" sz="3118" u="none" cap="none" strike="noStrike">
                <a:solidFill>
                  <a:srgbClr val="23301B"/>
                </a:solidFill>
                <a:latin typeface="Poppins ExtraBold"/>
                <a:ea typeface="Poppins ExtraBold"/>
                <a:cs typeface="Poppins ExtraBold"/>
                <a:sym typeface="Poppins ExtraBold"/>
              </a:rPr>
              <a:t>An alternate method of email interaction using speech.</a:t>
            </a:r>
            <a:endParaRPr/>
          </a:p>
          <a:p>
            <a:pPr indent="0" lvl="0" marL="0" marR="0" rtl="0" algn="l">
              <a:lnSpc>
                <a:spcPct val="139993"/>
              </a:lnSpc>
              <a:spcBef>
                <a:spcPts val="0"/>
              </a:spcBef>
              <a:spcAft>
                <a:spcPts val="0"/>
              </a:spcAft>
              <a:buNone/>
            </a:pPr>
            <a:r>
              <a:t/>
            </a:r>
            <a:endParaRPr b="0" i="0" sz="3118" u="none" cap="none" strike="noStrike">
              <a:solidFill>
                <a:srgbClr val="23301B"/>
              </a:solidFill>
              <a:latin typeface="Poppins ExtraBold"/>
              <a:ea typeface="Poppins ExtraBold"/>
              <a:cs typeface="Poppins ExtraBold"/>
              <a:sym typeface="Poppins ExtraBold"/>
            </a:endParaRPr>
          </a:p>
          <a:p>
            <a:pPr indent="-336630" lvl="1" marL="673260" marR="0" rtl="0" algn="l">
              <a:lnSpc>
                <a:spcPct val="139993"/>
              </a:lnSpc>
              <a:spcBef>
                <a:spcPts val="0"/>
              </a:spcBef>
              <a:spcAft>
                <a:spcPts val="0"/>
              </a:spcAft>
              <a:buClr>
                <a:srgbClr val="23301B"/>
              </a:buClr>
              <a:buSzPts val="3118"/>
              <a:buFont typeface="Arial"/>
              <a:buChar char="•"/>
            </a:pPr>
            <a:r>
              <a:rPr b="0" i="0" lang="en-US" sz="3118" u="none" cap="none" strike="noStrike">
                <a:solidFill>
                  <a:srgbClr val="23301B"/>
                </a:solidFill>
                <a:latin typeface="Poppins ExtraBold"/>
                <a:ea typeface="Poppins ExtraBold"/>
                <a:cs typeface="Poppins ExtraBold"/>
                <a:sym typeface="Poppins ExtraBold"/>
              </a:rPr>
              <a:t>Improving the accessibility by being useful to a wide variety of users.</a:t>
            </a:r>
            <a:endParaRPr/>
          </a:p>
          <a:p>
            <a:pPr indent="0" lvl="0" marL="0" marR="0" rtl="0" algn="l">
              <a:lnSpc>
                <a:spcPct val="139993"/>
              </a:lnSpc>
              <a:spcBef>
                <a:spcPts val="0"/>
              </a:spcBef>
              <a:spcAft>
                <a:spcPts val="0"/>
              </a:spcAft>
              <a:buNone/>
            </a:pPr>
            <a:r>
              <a:t/>
            </a:r>
            <a:endParaRPr b="0" i="0" sz="3118" u="none" cap="none" strike="noStrike">
              <a:solidFill>
                <a:srgbClr val="23301B"/>
              </a:solidFill>
              <a:latin typeface="Poppins ExtraBold"/>
              <a:ea typeface="Poppins ExtraBold"/>
              <a:cs typeface="Poppins ExtraBold"/>
              <a:sym typeface="Poppins ExtraBold"/>
            </a:endParaRPr>
          </a:p>
          <a:p>
            <a:pPr indent="-336630" lvl="1" marL="673260" marR="0" rtl="0" algn="l">
              <a:lnSpc>
                <a:spcPct val="139993"/>
              </a:lnSpc>
              <a:spcBef>
                <a:spcPts val="0"/>
              </a:spcBef>
              <a:spcAft>
                <a:spcPts val="0"/>
              </a:spcAft>
              <a:buClr>
                <a:srgbClr val="23301B"/>
              </a:buClr>
              <a:buSzPts val="3118"/>
              <a:buFont typeface="Arial"/>
              <a:buChar char="•"/>
            </a:pPr>
            <a:r>
              <a:rPr b="0" i="0" lang="en-US" sz="3118" u="none" cap="none" strike="noStrike">
                <a:solidFill>
                  <a:srgbClr val="23301B"/>
                </a:solidFill>
                <a:latin typeface="Poppins ExtraBold"/>
                <a:ea typeface="Poppins ExtraBold"/>
                <a:cs typeface="Poppins ExtraBold"/>
                <a:sym typeface="Poppins ExtraBold"/>
              </a:rPr>
              <a:t>Practicality, and effectiveness of sending and receiving messages.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EBE1"/>
        </a:solidFill>
      </p:bgPr>
    </p:bg>
    <p:spTree>
      <p:nvGrpSpPr>
        <p:cNvPr id="167" name="Shape 167"/>
        <p:cNvGrpSpPr/>
        <p:nvPr/>
      </p:nvGrpSpPr>
      <p:grpSpPr>
        <a:xfrm>
          <a:off x="0" y="0"/>
          <a:ext cx="0" cy="0"/>
          <a:chOff x="0" y="0"/>
          <a:chExt cx="0" cy="0"/>
        </a:xfrm>
      </p:grpSpPr>
      <p:pic>
        <p:nvPicPr>
          <p:cNvPr id="168" name="Google Shape;168;p6"/>
          <p:cNvPicPr preferRelativeResize="0"/>
          <p:nvPr/>
        </p:nvPicPr>
        <p:blipFill rotWithShape="1">
          <a:blip r:embed="rId3">
            <a:alphaModFix/>
          </a:blip>
          <a:srcRect b="0" l="0" r="0" t="0"/>
          <a:stretch/>
        </p:blipFill>
        <p:spPr>
          <a:xfrm rot="-5400000">
            <a:off x="1242700" y="2902894"/>
            <a:ext cx="1400715" cy="1400715"/>
          </a:xfrm>
          <a:prstGeom prst="rect">
            <a:avLst/>
          </a:prstGeom>
          <a:noFill/>
          <a:ln>
            <a:noFill/>
          </a:ln>
        </p:spPr>
      </p:pic>
      <p:pic>
        <p:nvPicPr>
          <p:cNvPr id="169" name="Google Shape;169;p6"/>
          <p:cNvPicPr preferRelativeResize="0"/>
          <p:nvPr/>
        </p:nvPicPr>
        <p:blipFill rotWithShape="1">
          <a:blip r:embed="rId4">
            <a:alphaModFix/>
          </a:blip>
          <a:srcRect b="0" l="0" r="0" t="0"/>
          <a:stretch/>
        </p:blipFill>
        <p:spPr>
          <a:xfrm rot="-5400000">
            <a:off x="5843418" y="2902894"/>
            <a:ext cx="1400715" cy="1400715"/>
          </a:xfrm>
          <a:prstGeom prst="rect">
            <a:avLst/>
          </a:prstGeom>
          <a:noFill/>
          <a:ln>
            <a:noFill/>
          </a:ln>
        </p:spPr>
      </p:pic>
      <p:pic>
        <p:nvPicPr>
          <p:cNvPr id="170" name="Google Shape;170;p6"/>
          <p:cNvPicPr preferRelativeResize="0"/>
          <p:nvPr/>
        </p:nvPicPr>
        <p:blipFill rotWithShape="1">
          <a:blip r:embed="rId5">
            <a:alphaModFix/>
          </a:blip>
          <a:srcRect b="0" l="0" r="0" t="0"/>
          <a:stretch/>
        </p:blipFill>
        <p:spPr>
          <a:xfrm rot="-5400000">
            <a:off x="10272687" y="2902894"/>
            <a:ext cx="1400715" cy="1400715"/>
          </a:xfrm>
          <a:prstGeom prst="rect">
            <a:avLst/>
          </a:prstGeom>
          <a:noFill/>
          <a:ln>
            <a:noFill/>
          </a:ln>
        </p:spPr>
      </p:pic>
      <p:pic>
        <p:nvPicPr>
          <p:cNvPr id="171" name="Google Shape;171;p6"/>
          <p:cNvPicPr preferRelativeResize="0"/>
          <p:nvPr/>
        </p:nvPicPr>
        <p:blipFill rotWithShape="1">
          <a:blip r:embed="rId6">
            <a:alphaModFix/>
          </a:blip>
          <a:srcRect b="0" l="0" r="0" t="0"/>
          <a:stretch/>
        </p:blipFill>
        <p:spPr>
          <a:xfrm rot="-5400000">
            <a:off x="14517304" y="2783827"/>
            <a:ext cx="1400715" cy="1400715"/>
          </a:xfrm>
          <a:prstGeom prst="rect">
            <a:avLst/>
          </a:prstGeom>
          <a:noFill/>
          <a:ln>
            <a:noFill/>
          </a:ln>
        </p:spPr>
      </p:pic>
      <p:sp>
        <p:nvSpPr>
          <p:cNvPr id="172" name="Google Shape;172;p6"/>
          <p:cNvSpPr txBox="1"/>
          <p:nvPr/>
        </p:nvSpPr>
        <p:spPr>
          <a:xfrm>
            <a:off x="297672" y="4482994"/>
            <a:ext cx="3290700" cy="430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000000"/>
                </a:solidFill>
                <a:latin typeface="League Spartan"/>
                <a:ea typeface="League Spartan"/>
                <a:cs typeface="League Spartan"/>
                <a:sym typeface="League Spartan"/>
              </a:rPr>
              <a:t>ACCESSIBILITY</a:t>
            </a:r>
            <a:endParaRPr b="1"/>
          </a:p>
        </p:txBody>
      </p:sp>
      <p:sp>
        <p:nvSpPr>
          <p:cNvPr id="173" name="Google Shape;173;p6"/>
          <p:cNvSpPr txBox="1"/>
          <p:nvPr/>
        </p:nvSpPr>
        <p:spPr>
          <a:xfrm>
            <a:off x="5008757" y="4482994"/>
            <a:ext cx="3069900" cy="430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000000"/>
                </a:solidFill>
                <a:latin typeface="League Spartan"/>
                <a:ea typeface="League Spartan"/>
                <a:cs typeface="League Spartan"/>
                <a:sym typeface="League Spartan"/>
              </a:rPr>
              <a:t>CONVENIENCE</a:t>
            </a:r>
            <a:endParaRPr b="1"/>
          </a:p>
        </p:txBody>
      </p:sp>
      <p:sp>
        <p:nvSpPr>
          <p:cNvPr id="174" name="Google Shape;174;p6"/>
          <p:cNvSpPr txBox="1"/>
          <p:nvPr/>
        </p:nvSpPr>
        <p:spPr>
          <a:xfrm>
            <a:off x="9580885" y="4426165"/>
            <a:ext cx="2784300" cy="430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000000"/>
                </a:solidFill>
                <a:latin typeface="League Spartan"/>
                <a:ea typeface="League Spartan"/>
                <a:cs typeface="League Spartan"/>
                <a:sym typeface="League Spartan"/>
              </a:rPr>
              <a:t>INNOVATION</a:t>
            </a:r>
            <a:endParaRPr b="1"/>
          </a:p>
        </p:txBody>
      </p:sp>
      <p:sp>
        <p:nvSpPr>
          <p:cNvPr id="175" name="Google Shape;175;p6"/>
          <p:cNvSpPr txBox="1"/>
          <p:nvPr/>
        </p:nvSpPr>
        <p:spPr>
          <a:xfrm>
            <a:off x="13530350" y="4417910"/>
            <a:ext cx="3374700" cy="4308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i="0" lang="en-US" sz="2799" u="none" cap="none" strike="noStrike">
                <a:solidFill>
                  <a:srgbClr val="000000"/>
                </a:solidFill>
                <a:latin typeface="League Spartan"/>
                <a:ea typeface="League Spartan"/>
                <a:cs typeface="League Spartan"/>
                <a:sym typeface="League Spartan"/>
              </a:rPr>
              <a:t>MULTI-TASKING</a:t>
            </a:r>
            <a:endParaRPr b="1"/>
          </a:p>
        </p:txBody>
      </p:sp>
      <p:sp>
        <p:nvSpPr>
          <p:cNvPr id="176" name="Google Shape;176;p6"/>
          <p:cNvSpPr txBox="1"/>
          <p:nvPr/>
        </p:nvSpPr>
        <p:spPr>
          <a:xfrm>
            <a:off x="3416491" y="1012208"/>
            <a:ext cx="7413600" cy="969600"/>
          </a:xfrm>
          <a:prstGeom prst="rect">
            <a:avLst/>
          </a:prstGeom>
          <a:noFill/>
          <a:ln>
            <a:noFill/>
          </a:ln>
        </p:spPr>
        <p:txBody>
          <a:bodyPr anchorCtr="0" anchor="t" bIns="0" lIns="0" spcFirstLastPara="1" rIns="0" wrap="square" tIns="0">
            <a:spAutoFit/>
          </a:bodyPr>
          <a:lstStyle/>
          <a:p>
            <a:pPr indent="0" lvl="0" marL="0" marR="0" rtl="0" algn="ctr">
              <a:lnSpc>
                <a:spcPct val="102000"/>
              </a:lnSpc>
              <a:spcBef>
                <a:spcPts val="0"/>
              </a:spcBef>
              <a:spcAft>
                <a:spcPts val="0"/>
              </a:spcAft>
              <a:buNone/>
            </a:pPr>
            <a:r>
              <a:rPr b="1" i="0" lang="en-US" sz="6300" u="none" cap="none" strike="noStrike">
                <a:solidFill>
                  <a:srgbClr val="000000"/>
                </a:solidFill>
                <a:latin typeface="League Spartan"/>
                <a:ea typeface="League Spartan"/>
                <a:cs typeface="League Spartan"/>
                <a:sym typeface="League Spartan"/>
              </a:rPr>
              <a:t>SCOPE</a:t>
            </a:r>
            <a:endParaRPr b="1"/>
          </a:p>
        </p:txBody>
      </p:sp>
      <p:sp>
        <p:nvSpPr>
          <p:cNvPr id="177" name="Google Shape;177;p6"/>
          <p:cNvSpPr txBox="1"/>
          <p:nvPr/>
        </p:nvSpPr>
        <p:spPr>
          <a:xfrm>
            <a:off x="536926" y="5481900"/>
            <a:ext cx="3557700" cy="376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600" u="none" cap="none" strike="noStrike">
                <a:solidFill>
                  <a:srgbClr val="000000"/>
                </a:solidFill>
                <a:latin typeface="League Spartan"/>
                <a:ea typeface="League Spartan"/>
                <a:cs typeface="League Spartan"/>
                <a:sym typeface="League Spartan"/>
              </a:rPr>
              <a:t>This system can make email more accessible to people with visual impairments or other disabilities that make it difficult to read or type.</a:t>
            </a:r>
            <a:endParaRPr b="1">
              <a:latin typeface="League Spartan"/>
              <a:ea typeface="League Spartan"/>
              <a:cs typeface="League Spartan"/>
              <a:sym typeface="League Spartan"/>
            </a:endParaRPr>
          </a:p>
          <a:p>
            <a:pPr indent="0" lvl="0" marL="0" marR="0" rtl="0" algn="ctr">
              <a:lnSpc>
                <a:spcPct val="140000"/>
              </a:lnSpc>
              <a:spcBef>
                <a:spcPts val="0"/>
              </a:spcBef>
              <a:spcAft>
                <a:spcPts val="0"/>
              </a:spcAft>
              <a:buNone/>
            </a:pPr>
            <a:r>
              <a:t/>
            </a:r>
            <a:endParaRPr b="1" i="0" sz="2600" u="none" cap="none" strike="noStrike">
              <a:solidFill>
                <a:srgbClr val="000000"/>
              </a:solidFill>
              <a:latin typeface="League Spartan"/>
              <a:ea typeface="League Spartan"/>
              <a:cs typeface="League Spartan"/>
              <a:sym typeface="League Spartan"/>
            </a:endParaRPr>
          </a:p>
        </p:txBody>
      </p:sp>
      <p:sp>
        <p:nvSpPr>
          <p:cNvPr id="178" name="Google Shape;178;p6"/>
          <p:cNvSpPr txBox="1"/>
          <p:nvPr/>
        </p:nvSpPr>
        <p:spPr>
          <a:xfrm>
            <a:off x="4822675" y="5518375"/>
            <a:ext cx="3936300" cy="3200700"/>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b="1" i="0" lang="en-US" sz="2599" u="none" cap="none" strike="noStrike">
                <a:solidFill>
                  <a:srgbClr val="000000"/>
                </a:solidFill>
                <a:latin typeface="League Spartan"/>
                <a:ea typeface="League Spartan"/>
                <a:cs typeface="League Spartan"/>
                <a:sym typeface="League Spartan"/>
              </a:rPr>
              <a:t>For many people, speaking is faster and more natural than typing. Therefore this can can make it easier and more convenient to compose and send emails.</a:t>
            </a:r>
            <a:endParaRPr b="1">
              <a:latin typeface="League Spartan"/>
              <a:ea typeface="League Spartan"/>
              <a:cs typeface="League Spartan"/>
              <a:sym typeface="League Spartan"/>
            </a:endParaRPr>
          </a:p>
        </p:txBody>
      </p:sp>
      <p:sp>
        <p:nvSpPr>
          <p:cNvPr id="179" name="Google Shape;179;p6"/>
          <p:cNvSpPr txBox="1"/>
          <p:nvPr/>
        </p:nvSpPr>
        <p:spPr>
          <a:xfrm>
            <a:off x="9135423" y="5555200"/>
            <a:ext cx="3936300" cy="3760800"/>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b="1" i="0" lang="en-US" sz="2599" u="none" cap="none" strike="noStrike">
                <a:solidFill>
                  <a:srgbClr val="000000"/>
                </a:solidFill>
                <a:latin typeface="League Spartan"/>
                <a:ea typeface="League Spartan"/>
                <a:cs typeface="League Spartan"/>
                <a:sym typeface="League Spartan"/>
              </a:rPr>
              <a:t>Opportunity to innovate in the email space, and potentially create a new product that attracts users who are looking for new and exciting ways to communicate.</a:t>
            </a:r>
            <a:endParaRPr b="1">
              <a:latin typeface="League Spartan"/>
              <a:ea typeface="League Spartan"/>
              <a:cs typeface="League Spartan"/>
              <a:sym typeface="League Spartan"/>
            </a:endParaRPr>
          </a:p>
        </p:txBody>
      </p:sp>
      <p:sp>
        <p:nvSpPr>
          <p:cNvPr id="180" name="Google Shape;180;p6"/>
          <p:cNvSpPr txBox="1"/>
          <p:nvPr/>
        </p:nvSpPr>
        <p:spPr>
          <a:xfrm>
            <a:off x="13515504" y="5481896"/>
            <a:ext cx="3389400" cy="3200700"/>
          </a:xfrm>
          <a:prstGeom prst="rect">
            <a:avLst/>
          </a:prstGeom>
          <a:noFill/>
          <a:ln>
            <a:noFill/>
          </a:ln>
        </p:spPr>
        <p:txBody>
          <a:bodyPr anchorCtr="0" anchor="t" bIns="0" lIns="0" spcFirstLastPara="1" rIns="0" wrap="square" tIns="0">
            <a:spAutoFit/>
          </a:bodyPr>
          <a:lstStyle/>
          <a:p>
            <a:pPr indent="0" lvl="0" marL="0" marR="0" rtl="0" algn="ctr">
              <a:lnSpc>
                <a:spcPct val="140015"/>
              </a:lnSpc>
              <a:spcBef>
                <a:spcPts val="0"/>
              </a:spcBef>
              <a:spcAft>
                <a:spcPts val="0"/>
              </a:spcAft>
              <a:buNone/>
            </a:pPr>
            <a:r>
              <a:rPr b="1" i="0" lang="en-US" sz="2599" u="none" cap="none" strike="noStrike">
                <a:solidFill>
                  <a:srgbClr val="000000"/>
                </a:solidFill>
                <a:latin typeface="League Spartan"/>
                <a:ea typeface="League Spartan"/>
                <a:cs typeface="League Spartan"/>
                <a:sym typeface="League Spartan"/>
              </a:rPr>
              <a:t> Voice-based email systems can enable users to send emails while performing other tasks, such as driving or cooking.</a:t>
            </a:r>
            <a:endParaRPr b="1">
              <a:latin typeface="League Spartan"/>
              <a:ea typeface="League Spartan"/>
              <a:cs typeface="League Spartan"/>
              <a:sym typeface="League Spartan"/>
            </a:endParaRPr>
          </a:p>
        </p:txBody>
      </p:sp>
      <p:pic>
        <p:nvPicPr>
          <p:cNvPr id="181" name="Google Shape;181;p6"/>
          <p:cNvPicPr preferRelativeResize="0"/>
          <p:nvPr/>
        </p:nvPicPr>
        <p:blipFill rotWithShape="1">
          <a:blip r:embed="rId7">
            <a:alphaModFix/>
          </a:blip>
          <a:srcRect b="0" l="0" r="0" t="0"/>
          <a:stretch/>
        </p:blipFill>
        <p:spPr>
          <a:xfrm>
            <a:off x="11811382" y="218084"/>
            <a:ext cx="3735162" cy="24885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pSp>
        <p:nvGrpSpPr>
          <p:cNvPr id="186" name="Google Shape;186;p7"/>
          <p:cNvGrpSpPr/>
          <p:nvPr/>
        </p:nvGrpSpPr>
        <p:grpSpPr>
          <a:xfrm>
            <a:off x="1028700" y="1820479"/>
            <a:ext cx="12003246" cy="8167070"/>
            <a:chOff x="0" y="-38100"/>
            <a:chExt cx="3161349" cy="2150998"/>
          </a:xfrm>
        </p:grpSpPr>
        <p:sp>
          <p:nvSpPr>
            <p:cNvPr id="187" name="Google Shape;187;p7"/>
            <p:cNvSpPr/>
            <p:nvPr/>
          </p:nvSpPr>
          <p:spPr>
            <a:xfrm>
              <a:off x="0" y="0"/>
              <a:ext cx="3161349" cy="2112898"/>
            </a:xfrm>
            <a:custGeom>
              <a:rect b="b" l="l" r="r" t="t"/>
              <a:pathLst>
                <a:path extrusionOk="0" h="2112898" w="3161349">
                  <a:moveTo>
                    <a:pt x="32894" y="0"/>
                  </a:moveTo>
                  <a:lnTo>
                    <a:pt x="3128454" y="0"/>
                  </a:lnTo>
                  <a:cubicBezTo>
                    <a:pt x="3146621" y="0"/>
                    <a:pt x="3161349" y="14727"/>
                    <a:pt x="3161349" y="32894"/>
                  </a:cubicBezTo>
                  <a:lnTo>
                    <a:pt x="3161349" y="2080004"/>
                  </a:lnTo>
                  <a:cubicBezTo>
                    <a:pt x="3161349" y="2098171"/>
                    <a:pt x="3146621" y="2112898"/>
                    <a:pt x="3128454" y="2112898"/>
                  </a:cubicBezTo>
                  <a:lnTo>
                    <a:pt x="32894" y="2112898"/>
                  </a:lnTo>
                  <a:cubicBezTo>
                    <a:pt x="14727" y="2112898"/>
                    <a:pt x="0" y="2098171"/>
                    <a:pt x="0" y="2080004"/>
                  </a:cubicBezTo>
                  <a:lnTo>
                    <a:pt x="0" y="32894"/>
                  </a:lnTo>
                  <a:cubicBezTo>
                    <a:pt x="0" y="14727"/>
                    <a:pt x="14727" y="0"/>
                    <a:pt x="32894" y="0"/>
                  </a:cubicBezTo>
                  <a:close/>
                </a:path>
              </a:pathLst>
            </a:custGeom>
            <a:solidFill>
              <a:srgbClr val="DCC3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89" name="Google Shape;189;p7"/>
          <p:cNvPicPr preferRelativeResize="0"/>
          <p:nvPr/>
        </p:nvPicPr>
        <p:blipFill rotWithShape="1">
          <a:blip r:embed="rId3">
            <a:alphaModFix/>
          </a:blip>
          <a:srcRect b="0" l="0" r="0" t="0"/>
          <a:stretch/>
        </p:blipFill>
        <p:spPr>
          <a:xfrm>
            <a:off x="14253239" y="-1001116"/>
            <a:ext cx="6012122" cy="2029816"/>
          </a:xfrm>
          <a:prstGeom prst="rect">
            <a:avLst/>
          </a:prstGeom>
          <a:noFill/>
          <a:ln>
            <a:noFill/>
          </a:ln>
        </p:spPr>
      </p:pic>
      <p:pic>
        <p:nvPicPr>
          <p:cNvPr id="190" name="Google Shape;190;p7"/>
          <p:cNvPicPr preferRelativeResize="0"/>
          <p:nvPr/>
        </p:nvPicPr>
        <p:blipFill rotWithShape="1">
          <a:blip r:embed="rId4">
            <a:alphaModFix/>
          </a:blip>
          <a:srcRect b="0" l="0" r="0" t="0"/>
          <a:stretch/>
        </p:blipFill>
        <p:spPr>
          <a:xfrm>
            <a:off x="14688650" y="-2388553"/>
            <a:ext cx="4030989" cy="4114800"/>
          </a:xfrm>
          <a:prstGeom prst="rect">
            <a:avLst/>
          </a:prstGeom>
          <a:noFill/>
          <a:ln>
            <a:noFill/>
          </a:ln>
        </p:spPr>
      </p:pic>
      <p:sp>
        <p:nvSpPr>
          <p:cNvPr id="191" name="Google Shape;191;p7"/>
          <p:cNvSpPr txBox="1"/>
          <p:nvPr/>
        </p:nvSpPr>
        <p:spPr>
          <a:xfrm>
            <a:off x="692625" y="1908000"/>
            <a:ext cx="12339300" cy="7980300"/>
          </a:xfrm>
          <a:prstGeom prst="rect">
            <a:avLst/>
          </a:prstGeom>
          <a:noFill/>
          <a:ln>
            <a:noFill/>
          </a:ln>
        </p:spPr>
        <p:txBody>
          <a:bodyPr anchorCtr="0" anchor="t" bIns="0" lIns="0" spcFirstLastPara="1" rIns="0" wrap="square" tIns="0">
            <a:spAutoFit/>
          </a:bodyPr>
          <a:lstStyle/>
          <a:p>
            <a:pPr indent="0" lvl="0" marL="0" marR="0" rtl="0" algn="l">
              <a:lnSpc>
                <a:spcPct val="258666"/>
              </a:lnSpc>
              <a:spcBef>
                <a:spcPts val="0"/>
              </a:spcBef>
              <a:spcAft>
                <a:spcPts val="0"/>
              </a:spcAft>
              <a:buNone/>
            </a:pPr>
            <a:r>
              <a:t/>
            </a:r>
            <a:endParaRPr b="1" i="0" sz="1800" u="none" cap="none" strike="noStrike">
              <a:solidFill>
                <a:schemeClr val="dk1"/>
              </a:solidFill>
              <a:latin typeface="Quicksand"/>
              <a:ea typeface="Quicksand"/>
              <a:cs typeface="Quicksand"/>
              <a:sym typeface="Quicksand"/>
            </a:endParaRPr>
          </a:p>
          <a:p>
            <a:pPr indent="-359034" lvl="1" marL="718069" marR="0" rtl="0" algn="l">
              <a:lnSpc>
                <a:spcPct val="140030"/>
              </a:lnSpc>
              <a:spcBef>
                <a:spcPts val="0"/>
              </a:spcBef>
              <a:spcAft>
                <a:spcPts val="0"/>
              </a:spcAft>
              <a:buClr>
                <a:srgbClr val="000000"/>
              </a:buClr>
              <a:buSzPts val="3325"/>
              <a:buFont typeface="Quicksand"/>
              <a:buChar char="•"/>
            </a:pPr>
            <a:r>
              <a:rPr b="1" i="0" lang="en-US" sz="3325" u="none" cap="none" strike="noStrike">
                <a:solidFill>
                  <a:srgbClr val="000000"/>
                </a:solidFill>
                <a:latin typeface="Quicksand"/>
                <a:ea typeface="Quicksand"/>
                <a:cs typeface="Quicksand"/>
                <a:sym typeface="Quicksand"/>
              </a:rPr>
              <a:t>Our goal is to improve the conversion of speech data to text, as existing systems struggle to do so.</a:t>
            </a:r>
            <a:endParaRPr b="1">
              <a:latin typeface="Quicksand"/>
              <a:ea typeface="Quicksand"/>
              <a:cs typeface="Quicksand"/>
              <a:sym typeface="Quicksand"/>
            </a:endParaRPr>
          </a:p>
          <a:p>
            <a:pPr indent="0" lvl="0" marL="0" marR="0" rtl="0" algn="l">
              <a:lnSpc>
                <a:spcPct val="140030"/>
              </a:lnSpc>
              <a:spcBef>
                <a:spcPts val="0"/>
              </a:spcBef>
              <a:spcAft>
                <a:spcPts val="0"/>
              </a:spcAft>
              <a:buNone/>
            </a:pPr>
            <a:r>
              <a:t/>
            </a:r>
            <a:endParaRPr b="1" i="0" sz="3325" u="none" cap="none" strike="noStrike">
              <a:solidFill>
                <a:srgbClr val="000000"/>
              </a:solidFill>
              <a:latin typeface="Quicksand"/>
              <a:ea typeface="Quicksand"/>
              <a:cs typeface="Quicksand"/>
              <a:sym typeface="Quicksand"/>
            </a:endParaRPr>
          </a:p>
          <a:p>
            <a:pPr indent="-359034" lvl="1" marL="718069" marR="0" rtl="0" algn="l">
              <a:lnSpc>
                <a:spcPct val="140030"/>
              </a:lnSpc>
              <a:spcBef>
                <a:spcPts val="0"/>
              </a:spcBef>
              <a:spcAft>
                <a:spcPts val="0"/>
              </a:spcAft>
              <a:buClr>
                <a:srgbClr val="000000"/>
              </a:buClr>
              <a:buSzPts val="3325"/>
              <a:buFont typeface="Quicksand"/>
              <a:buChar char="•"/>
            </a:pPr>
            <a:r>
              <a:rPr b="1" i="0" lang="en-US" sz="3325" u="none" cap="none" strike="noStrike">
                <a:solidFill>
                  <a:srgbClr val="000000"/>
                </a:solidFill>
                <a:latin typeface="Quicksand"/>
                <a:ea typeface="Quicksand"/>
                <a:cs typeface="Quicksand"/>
                <a:sym typeface="Quicksand"/>
              </a:rPr>
              <a:t>The system is a complete email management system because it includes features like email navigation and management.</a:t>
            </a:r>
            <a:endParaRPr b="1">
              <a:latin typeface="Quicksand"/>
              <a:ea typeface="Quicksand"/>
              <a:cs typeface="Quicksand"/>
              <a:sym typeface="Quicksand"/>
            </a:endParaRPr>
          </a:p>
          <a:p>
            <a:pPr indent="0" lvl="0" marL="914400" marR="0" rtl="0" algn="l">
              <a:lnSpc>
                <a:spcPct val="140030"/>
              </a:lnSpc>
              <a:spcBef>
                <a:spcPts val="0"/>
              </a:spcBef>
              <a:spcAft>
                <a:spcPts val="0"/>
              </a:spcAft>
              <a:buNone/>
            </a:pPr>
            <a:r>
              <a:t/>
            </a:r>
            <a:endParaRPr b="1">
              <a:latin typeface="Quicksand"/>
              <a:ea typeface="Quicksand"/>
              <a:cs typeface="Quicksand"/>
              <a:sym typeface="Quicksand"/>
            </a:endParaRPr>
          </a:p>
          <a:p>
            <a:pPr indent="-359035" lvl="1" marL="718070" marR="0" rtl="0" algn="l">
              <a:lnSpc>
                <a:spcPct val="140030"/>
              </a:lnSpc>
              <a:spcBef>
                <a:spcPts val="0"/>
              </a:spcBef>
              <a:spcAft>
                <a:spcPts val="0"/>
              </a:spcAft>
              <a:buClr>
                <a:srgbClr val="000000"/>
              </a:buClr>
              <a:buSzPts val="3325"/>
              <a:buFont typeface="Quicksand"/>
              <a:buChar char="•"/>
            </a:pPr>
            <a:r>
              <a:rPr b="1" i="0" lang="en-US" sz="3325" u="none" cap="none" strike="noStrike">
                <a:solidFill>
                  <a:srgbClr val="000000"/>
                </a:solidFill>
                <a:latin typeface="Quicksand"/>
                <a:ea typeface="Quicksand"/>
                <a:cs typeface="Quicksand"/>
                <a:sym typeface="Quicksand"/>
              </a:rPr>
              <a:t>Users with typing issues, disabilities, limited skills or knowledge, and elderly people can also benefit from voice-based email systems as it offers a user-friendly and straightforward communication method.</a:t>
            </a:r>
            <a:endParaRPr b="1">
              <a:latin typeface="Quicksand"/>
              <a:ea typeface="Quicksand"/>
              <a:cs typeface="Quicksand"/>
              <a:sym typeface="Quicksand"/>
            </a:endParaRPr>
          </a:p>
        </p:txBody>
      </p:sp>
      <p:pic>
        <p:nvPicPr>
          <p:cNvPr id="192" name="Google Shape;192;p7"/>
          <p:cNvPicPr preferRelativeResize="0"/>
          <p:nvPr/>
        </p:nvPicPr>
        <p:blipFill rotWithShape="1">
          <a:blip r:embed="rId5">
            <a:alphaModFix/>
          </a:blip>
          <a:srcRect b="0" l="24105" r="27782" t="4537"/>
          <a:stretch/>
        </p:blipFill>
        <p:spPr>
          <a:xfrm>
            <a:off x="14233252" y="5455017"/>
            <a:ext cx="4486387" cy="4985109"/>
          </a:xfrm>
          <a:prstGeom prst="rect">
            <a:avLst/>
          </a:prstGeom>
          <a:noFill/>
          <a:ln>
            <a:noFill/>
          </a:ln>
        </p:spPr>
      </p:pic>
      <p:pic>
        <p:nvPicPr>
          <p:cNvPr id="193" name="Google Shape;193;p7"/>
          <p:cNvPicPr preferRelativeResize="0"/>
          <p:nvPr/>
        </p:nvPicPr>
        <p:blipFill rotWithShape="1">
          <a:blip r:embed="rId6">
            <a:alphaModFix/>
          </a:blip>
          <a:srcRect b="0" l="0" r="8008" t="0"/>
          <a:stretch/>
        </p:blipFill>
        <p:spPr>
          <a:xfrm>
            <a:off x="13489146" y="1965140"/>
            <a:ext cx="4798854" cy="3477797"/>
          </a:xfrm>
          <a:prstGeom prst="rect">
            <a:avLst/>
          </a:prstGeom>
          <a:noFill/>
          <a:ln>
            <a:noFill/>
          </a:ln>
        </p:spPr>
      </p:pic>
      <p:sp>
        <p:nvSpPr>
          <p:cNvPr id="194" name="Google Shape;194;p7"/>
          <p:cNvSpPr txBox="1"/>
          <p:nvPr/>
        </p:nvSpPr>
        <p:spPr>
          <a:xfrm>
            <a:off x="68011" y="310198"/>
            <a:ext cx="18651600" cy="969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6300" u="none" cap="none" strike="noStrike">
                <a:solidFill>
                  <a:srgbClr val="000000"/>
                </a:solidFill>
                <a:latin typeface="League Spartan"/>
                <a:ea typeface="League Spartan"/>
                <a:cs typeface="League Spartan"/>
                <a:sym typeface="League Spartan"/>
              </a:rPr>
              <a:t>UPDATED PROBLEM STATEMENT</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EE7"/>
        </a:solidFill>
      </p:bgPr>
    </p:bg>
    <p:spTree>
      <p:nvGrpSpPr>
        <p:cNvPr id="198" name="Shape 198"/>
        <p:cNvGrpSpPr/>
        <p:nvPr/>
      </p:nvGrpSpPr>
      <p:grpSpPr>
        <a:xfrm>
          <a:off x="0" y="0"/>
          <a:ext cx="0" cy="0"/>
          <a:chOff x="0" y="0"/>
          <a:chExt cx="0" cy="0"/>
        </a:xfrm>
      </p:grpSpPr>
      <p:sp>
        <p:nvSpPr>
          <p:cNvPr id="199" name="Google Shape;199;p8"/>
          <p:cNvSpPr txBox="1"/>
          <p:nvPr/>
        </p:nvSpPr>
        <p:spPr>
          <a:xfrm>
            <a:off x="1878090" y="755839"/>
            <a:ext cx="14111100" cy="96960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US" sz="6300" u="none" cap="none" strike="noStrike">
                <a:solidFill>
                  <a:srgbClr val="000000"/>
                </a:solidFill>
                <a:latin typeface="League Spartan"/>
                <a:ea typeface="League Spartan"/>
                <a:cs typeface="League Spartan"/>
                <a:sym typeface="League Spartan"/>
              </a:rPr>
              <a:t>APPROACH</a:t>
            </a:r>
            <a:endParaRPr b="1"/>
          </a:p>
        </p:txBody>
      </p:sp>
      <p:pic>
        <p:nvPicPr>
          <p:cNvPr id="200" name="Google Shape;200;p8"/>
          <p:cNvPicPr preferRelativeResize="0"/>
          <p:nvPr/>
        </p:nvPicPr>
        <p:blipFill rotWithShape="1">
          <a:blip r:embed="rId3">
            <a:alphaModFix/>
          </a:blip>
          <a:srcRect b="0" l="0" r="0" t="0"/>
          <a:stretch/>
        </p:blipFill>
        <p:spPr>
          <a:xfrm>
            <a:off x="-1117328" y="-790402"/>
            <a:ext cx="3223648" cy="3735639"/>
          </a:xfrm>
          <a:prstGeom prst="rect">
            <a:avLst/>
          </a:prstGeom>
          <a:noFill/>
          <a:ln>
            <a:noFill/>
          </a:ln>
        </p:spPr>
      </p:pic>
      <p:pic>
        <p:nvPicPr>
          <p:cNvPr id="201" name="Google Shape;201;p8"/>
          <p:cNvPicPr preferRelativeResize="0"/>
          <p:nvPr/>
        </p:nvPicPr>
        <p:blipFill rotWithShape="1">
          <a:blip r:embed="rId4">
            <a:alphaModFix/>
          </a:blip>
          <a:srcRect b="0" l="0" r="0" t="0"/>
          <a:stretch/>
        </p:blipFill>
        <p:spPr>
          <a:xfrm rot="122722">
            <a:off x="271786" y="612605"/>
            <a:ext cx="2476725" cy="1325983"/>
          </a:xfrm>
          <a:prstGeom prst="rect">
            <a:avLst/>
          </a:prstGeom>
          <a:noFill/>
          <a:ln>
            <a:noFill/>
          </a:ln>
        </p:spPr>
      </p:pic>
      <p:pic>
        <p:nvPicPr>
          <p:cNvPr id="202" name="Google Shape;202;p8"/>
          <p:cNvPicPr preferRelativeResize="0"/>
          <p:nvPr/>
        </p:nvPicPr>
        <p:blipFill rotWithShape="1">
          <a:blip r:embed="rId5">
            <a:alphaModFix/>
          </a:blip>
          <a:srcRect b="0" l="0" r="0" t="0"/>
          <a:stretch/>
        </p:blipFill>
        <p:spPr>
          <a:xfrm>
            <a:off x="747849" y="2800602"/>
            <a:ext cx="1019777" cy="1019777"/>
          </a:xfrm>
          <a:prstGeom prst="rect">
            <a:avLst/>
          </a:prstGeom>
          <a:noFill/>
          <a:ln>
            <a:noFill/>
          </a:ln>
        </p:spPr>
      </p:pic>
      <p:pic>
        <p:nvPicPr>
          <p:cNvPr id="203" name="Google Shape;203;p8"/>
          <p:cNvPicPr preferRelativeResize="0"/>
          <p:nvPr/>
        </p:nvPicPr>
        <p:blipFill rotWithShape="1">
          <a:blip r:embed="rId6">
            <a:alphaModFix/>
          </a:blip>
          <a:srcRect b="0" l="0" r="0" t="0"/>
          <a:stretch/>
        </p:blipFill>
        <p:spPr>
          <a:xfrm>
            <a:off x="759468" y="5233191"/>
            <a:ext cx="996538" cy="996538"/>
          </a:xfrm>
          <a:prstGeom prst="rect">
            <a:avLst/>
          </a:prstGeom>
          <a:noFill/>
          <a:ln>
            <a:noFill/>
          </a:ln>
        </p:spPr>
      </p:pic>
      <p:pic>
        <p:nvPicPr>
          <p:cNvPr id="204" name="Google Shape;204;p8"/>
          <p:cNvPicPr preferRelativeResize="0"/>
          <p:nvPr/>
        </p:nvPicPr>
        <p:blipFill rotWithShape="1">
          <a:blip r:embed="rId7">
            <a:alphaModFix/>
          </a:blip>
          <a:srcRect b="0" l="0" r="0" t="0"/>
          <a:stretch/>
        </p:blipFill>
        <p:spPr>
          <a:xfrm>
            <a:off x="779565" y="8058061"/>
            <a:ext cx="956344" cy="956344"/>
          </a:xfrm>
          <a:prstGeom prst="rect">
            <a:avLst/>
          </a:prstGeom>
          <a:noFill/>
          <a:ln>
            <a:noFill/>
          </a:ln>
        </p:spPr>
      </p:pic>
      <p:pic>
        <p:nvPicPr>
          <p:cNvPr id="205" name="Google Shape;205;p8"/>
          <p:cNvPicPr preferRelativeResize="0"/>
          <p:nvPr/>
        </p:nvPicPr>
        <p:blipFill rotWithShape="1">
          <a:blip r:embed="rId8">
            <a:alphaModFix/>
          </a:blip>
          <a:srcRect b="0" l="0" r="0" t="0"/>
          <a:stretch/>
        </p:blipFill>
        <p:spPr>
          <a:xfrm>
            <a:off x="12894428" y="2274644"/>
            <a:ext cx="4343195" cy="6510723"/>
          </a:xfrm>
          <a:prstGeom prst="rect">
            <a:avLst/>
          </a:prstGeom>
          <a:noFill/>
          <a:ln>
            <a:noFill/>
          </a:ln>
        </p:spPr>
      </p:pic>
      <p:pic>
        <p:nvPicPr>
          <p:cNvPr id="206" name="Google Shape;206;p8"/>
          <p:cNvPicPr preferRelativeResize="0"/>
          <p:nvPr/>
        </p:nvPicPr>
        <p:blipFill rotWithShape="1">
          <a:blip r:embed="rId9">
            <a:alphaModFix/>
          </a:blip>
          <a:srcRect b="0" l="0" r="0" t="0"/>
          <a:stretch/>
        </p:blipFill>
        <p:spPr>
          <a:xfrm>
            <a:off x="12894428" y="2274644"/>
            <a:ext cx="1545735" cy="1545735"/>
          </a:xfrm>
          <a:prstGeom prst="rect">
            <a:avLst/>
          </a:prstGeom>
          <a:noFill/>
          <a:ln>
            <a:noFill/>
          </a:ln>
        </p:spPr>
      </p:pic>
      <p:sp>
        <p:nvSpPr>
          <p:cNvPr id="207" name="Google Shape;207;p8"/>
          <p:cNvSpPr txBox="1"/>
          <p:nvPr/>
        </p:nvSpPr>
        <p:spPr>
          <a:xfrm>
            <a:off x="2197600" y="2759625"/>
            <a:ext cx="10201500" cy="1210800"/>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1" i="0" lang="en-US" sz="3278" u="none" cap="none" strike="noStrike">
                <a:solidFill>
                  <a:srgbClr val="000000"/>
                </a:solidFill>
                <a:latin typeface="League Spartan"/>
                <a:ea typeface="League Spartan"/>
                <a:cs typeface="League Spartan"/>
                <a:sym typeface="League Spartan"/>
              </a:rPr>
              <a:t>Users can interact with the Voice based email system and the user interface created using Django framework.</a:t>
            </a:r>
            <a:endParaRPr b="1" sz="1300">
              <a:latin typeface="League Spartan"/>
              <a:ea typeface="League Spartan"/>
              <a:cs typeface="League Spartan"/>
              <a:sym typeface="League Spartan"/>
            </a:endParaRPr>
          </a:p>
        </p:txBody>
      </p:sp>
      <p:sp>
        <p:nvSpPr>
          <p:cNvPr id="208" name="Google Shape;208;p8"/>
          <p:cNvSpPr txBox="1"/>
          <p:nvPr/>
        </p:nvSpPr>
        <p:spPr>
          <a:xfrm>
            <a:off x="2106320" y="7561449"/>
            <a:ext cx="10201500" cy="2623500"/>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1" i="0" lang="en-US" sz="3278" u="none" cap="none" strike="noStrike">
                <a:solidFill>
                  <a:srgbClr val="000000"/>
                </a:solidFill>
                <a:latin typeface="League Spartan"/>
                <a:ea typeface="League Spartan"/>
                <a:cs typeface="League Spartan"/>
                <a:sym typeface="League Spartan"/>
              </a:rPr>
              <a:t>After the user’s credentials have been validated, he/she will be redirected to the main menu where the user will be prompted to select an option from a list of options.</a:t>
            </a:r>
            <a:endParaRPr b="1" sz="1300">
              <a:latin typeface="League Spartan"/>
              <a:ea typeface="League Spartan"/>
              <a:cs typeface="League Spartan"/>
              <a:sym typeface="League Spartan"/>
            </a:endParaRPr>
          </a:p>
        </p:txBody>
      </p:sp>
      <p:sp>
        <p:nvSpPr>
          <p:cNvPr id="209" name="Google Shape;209;p8"/>
          <p:cNvSpPr txBox="1"/>
          <p:nvPr/>
        </p:nvSpPr>
        <p:spPr>
          <a:xfrm>
            <a:off x="2106320" y="4816969"/>
            <a:ext cx="10201500" cy="1917300"/>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1" i="0" lang="en-US" sz="3278" u="none" cap="none" strike="noStrike">
                <a:solidFill>
                  <a:srgbClr val="000000"/>
                </a:solidFill>
                <a:latin typeface="League Spartan"/>
                <a:ea typeface="League Spartan"/>
                <a:cs typeface="League Spartan"/>
                <a:sym typeface="League Spartan"/>
              </a:rPr>
              <a:t>User's details will be captured using Google speech to text and then their inputs would be validated by prompting them to confirm after each vocal input.</a:t>
            </a:r>
            <a:endParaRPr b="1" sz="1300">
              <a:latin typeface="League Spartan"/>
              <a:ea typeface="League Spartan"/>
              <a:cs typeface="League Spartan"/>
              <a:sym typeface="League Spart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EE7"/>
        </a:solidFill>
      </p:bgPr>
    </p:bg>
    <p:spTree>
      <p:nvGrpSpPr>
        <p:cNvPr id="213" name="Shape 213"/>
        <p:cNvGrpSpPr/>
        <p:nvPr/>
      </p:nvGrpSpPr>
      <p:grpSpPr>
        <a:xfrm>
          <a:off x="0" y="0"/>
          <a:ext cx="0" cy="0"/>
          <a:chOff x="0" y="0"/>
          <a:chExt cx="0" cy="0"/>
        </a:xfrm>
      </p:grpSpPr>
      <p:pic>
        <p:nvPicPr>
          <p:cNvPr id="214" name="Google Shape;214;p9"/>
          <p:cNvPicPr preferRelativeResize="0"/>
          <p:nvPr/>
        </p:nvPicPr>
        <p:blipFill rotWithShape="1">
          <a:blip r:embed="rId3">
            <a:alphaModFix/>
          </a:blip>
          <a:srcRect b="1431" l="113" r="112" t="0"/>
          <a:stretch/>
        </p:blipFill>
        <p:spPr>
          <a:xfrm>
            <a:off x="734869" y="1797126"/>
            <a:ext cx="7755034" cy="7857568"/>
          </a:xfrm>
          <a:prstGeom prst="rect">
            <a:avLst/>
          </a:prstGeom>
          <a:noFill/>
          <a:ln>
            <a:noFill/>
          </a:ln>
        </p:spPr>
      </p:pic>
      <p:pic>
        <p:nvPicPr>
          <p:cNvPr id="215" name="Google Shape;215;p9"/>
          <p:cNvPicPr preferRelativeResize="0"/>
          <p:nvPr/>
        </p:nvPicPr>
        <p:blipFill rotWithShape="1">
          <a:blip r:embed="rId4">
            <a:alphaModFix/>
          </a:blip>
          <a:srcRect b="0" l="1153" r="1152" t="0"/>
          <a:stretch/>
        </p:blipFill>
        <p:spPr>
          <a:xfrm>
            <a:off x="8489904" y="2069090"/>
            <a:ext cx="9593950" cy="7189210"/>
          </a:xfrm>
          <a:prstGeom prst="rect">
            <a:avLst/>
          </a:prstGeom>
          <a:noFill/>
          <a:ln>
            <a:noFill/>
          </a:ln>
        </p:spPr>
      </p:pic>
      <p:sp>
        <p:nvSpPr>
          <p:cNvPr id="216" name="Google Shape;216;p9"/>
          <p:cNvSpPr txBox="1"/>
          <p:nvPr/>
        </p:nvSpPr>
        <p:spPr>
          <a:xfrm>
            <a:off x="4300359" y="598598"/>
            <a:ext cx="9687300" cy="9696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i="0" lang="en-US" sz="6300" u="none" cap="none" strike="noStrike">
                <a:solidFill>
                  <a:srgbClr val="000000"/>
                </a:solidFill>
                <a:latin typeface="League Spartan"/>
                <a:ea typeface="League Spartan"/>
                <a:cs typeface="League Spartan"/>
                <a:sym typeface="League Spartan"/>
              </a:rPr>
              <a:t>METHODOLOGY</a:t>
            </a:r>
            <a:endParaRPr b="1" sz="63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